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258" r:id="rId3"/>
    <p:sldId id="259" r:id="rId4"/>
    <p:sldId id="300" r:id="rId5"/>
    <p:sldId id="260" r:id="rId6"/>
    <p:sldId id="264" r:id="rId7"/>
    <p:sldId id="265" r:id="rId8"/>
    <p:sldId id="293" r:id="rId9"/>
    <p:sldId id="294" r:id="rId10"/>
    <p:sldId id="295" r:id="rId11"/>
    <p:sldId id="296" r:id="rId12"/>
    <p:sldId id="298" r:id="rId13"/>
    <p:sldId id="302" r:id="rId14"/>
    <p:sldId id="303" r:id="rId15"/>
    <p:sldId id="299" r:id="rId16"/>
    <p:sldId id="305" r:id="rId17"/>
    <p:sldId id="307" r:id="rId18"/>
    <p:sldId id="306" r:id="rId19"/>
    <p:sldId id="308" r:id="rId20"/>
    <p:sldId id="304" r:id="rId21"/>
    <p:sldId id="301" r:id="rId22"/>
    <p:sldId id="309" r:id="rId23"/>
    <p:sldId id="318" r:id="rId24"/>
    <p:sldId id="327" r:id="rId25"/>
    <p:sldId id="312" r:id="rId26"/>
    <p:sldId id="329" r:id="rId27"/>
    <p:sldId id="315" r:id="rId28"/>
    <p:sldId id="316" r:id="rId29"/>
    <p:sldId id="317" r:id="rId30"/>
    <p:sldId id="319" r:id="rId31"/>
    <p:sldId id="320" r:id="rId32"/>
    <p:sldId id="321" r:id="rId33"/>
    <p:sldId id="323" r:id="rId34"/>
    <p:sldId id="322" r:id="rId35"/>
    <p:sldId id="324" r:id="rId36"/>
    <p:sldId id="325" r:id="rId37"/>
    <p:sldId id="328" r:id="rId38"/>
    <p:sldId id="326" r:id="rId39"/>
  </p:sldIdLst>
  <p:sldSz cx="9144000" cy="5143500" type="screen16x9"/>
  <p:notesSz cx="6858000" cy="9144000"/>
  <p:embeddedFontLst>
    <p:embeddedFont>
      <p:font typeface="Albert Sans" panose="020B0604020202020204" charset="0"/>
      <p:regular r:id="rId41"/>
      <p:bold r:id="rId42"/>
      <p:italic r:id="rId43"/>
      <p:boldItalic r:id="rId44"/>
    </p:embeddedFont>
    <p:embeddedFont>
      <p:font typeface="Arial Rounded MT Bold" panose="020F0704030504030204" pitchFamily="34" charset="0"/>
      <p:regular r:id="rId45"/>
    </p:embeddedFon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Cambria Math" panose="02040503050406030204" pitchFamily="18" charset="0"/>
      <p:regular r:id="rId54"/>
    </p:embeddedFont>
    <p:embeddedFont>
      <p:font typeface="DM Sans" panose="020B0604020202020204" charset="0"/>
      <p:regular r:id="rId55"/>
      <p:bold r:id="rId56"/>
      <p:italic r:id="rId57"/>
      <p:boldItalic r:id="rId58"/>
    </p:embeddedFont>
    <p:embeddedFont>
      <p:font typeface="Georgia" panose="02040502050405020303" pitchFamily="18" charset="0"/>
      <p:regular r:id="rId59"/>
      <p:bold r:id="rId60"/>
      <p:italic r:id="rId61"/>
      <p:boldItalic r:id="rId62"/>
    </p:embeddedFont>
    <p:embeddedFont>
      <p:font typeface="Manrope" panose="020B0604020202020204" charset="0"/>
      <p:regular r:id="rId63"/>
      <p:bold r:id="rId64"/>
    </p:embeddedFont>
    <p:embeddedFont>
      <p:font typeface="Manrope ExtraBold" panose="020B0604020202020204" charset="0"/>
      <p:bold r:id="rId65"/>
    </p:embeddedFont>
    <p:embeddedFont>
      <p:font typeface="Times" panose="02020603050405020304" pitchFamily="18"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64D"/>
    <a:srgbClr val="61738C"/>
    <a:srgbClr val="309985"/>
    <a:srgbClr val="445A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CA2B83-AF44-18D8-95F5-C4731C24AD60}" v="6" dt="2024-05-14T18:24:12.190"/>
  </p1510:revLst>
</p1510:revInfo>
</file>

<file path=ppt/tableStyles.xml><?xml version="1.0" encoding="utf-8"?>
<a:tblStyleLst xmlns:a="http://schemas.openxmlformats.org/drawingml/2006/main" def="{8417B23D-00FC-43DA-89BE-4DB1F568CD6F}">
  <a:tblStyle styleId="{8417B23D-00FC-43DA-89BE-4DB1F568CD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8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1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4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37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73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18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90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796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80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04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78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870a93ff7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870a93ff7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358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760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80d81867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80d81867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88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2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85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870a93ff7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870a93ff7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880d818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880d8186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103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880d818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880d8186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80d81867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80d81867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9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876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835" b="845"/>
          <a:stretch/>
        </p:blipFill>
        <p:spPr>
          <a:xfrm>
            <a:off x="0" y="0"/>
            <a:ext cx="9143998" cy="5143501"/>
          </a:xfrm>
          <a:prstGeom prst="rect">
            <a:avLst/>
          </a:prstGeom>
          <a:noFill/>
          <a:ln>
            <a:noFill/>
          </a:ln>
        </p:spPr>
      </p:pic>
      <p:grpSp>
        <p:nvGrpSpPr>
          <p:cNvPr id="10" name="Google Shape;10;p2"/>
          <p:cNvGrpSpPr/>
          <p:nvPr/>
        </p:nvGrpSpPr>
        <p:grpSpPr>
          <a:xfrm>
            <a:off x="-396402" y="-536388"/>
            <a:ext cx="9936804" cy="6150201"/>
            <a:chOff x="-396402" y="-536388"/>
            <a:chExt cx="9936804" cy="6150201"/>
          </a:xfrm>
        </p:grpSpPr>
        <p:sp>
          <p:nvSpPr>
            <p:cNvPr id="11" name="Google Shape;11;p2"/>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97121" y="-53638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484975" y="-235697"/>
            <a:ext cx="8659031" cy="2471548"/>
            <a:chOff x="484975" y="-235697"/>
            <a:chExt cx="8659031" cy="2471548"/>
          </a:xfrm>
        </p:grpSpPr>
        <p:sp>
          <p:nvSpPr>
            <p:cNvPr id="15" name="Google Shape;15;p2"/>
            <p:cNvSpPr/>
            <p:nvPr/>
          </p:nvSpPr>
          <p:spPr>
            <a:xfrm>
              <a:off x="484975" y="5993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922903">
              <a:off x="7087076" y="23981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1123200" y="1378950"/>
            <a:ext cx="6745200" cy="2385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16" name="Google Shape;116;p20"/>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20"/>
          <p:cNvGrpSpPr/>
          <p:nvPr/>
        </p:nvGrpSpPr>
        <p:grpSpPr>
          <a:xfrm>
            <a:off x="-291571" y="297125"/>
            <a:ext cx="9216725" cy="5076680"/>
            <a:chOff x="-291571" y="297125"/>
            <a:chExt cx="9216725" cy="5076680"/>
          </a:xfrm>
        </p:grpSpPr>
        <p:sp>
          <p:nvSpPr>
            <p:cNvPr id="118" name="Google Shape;118;p20"/>
            <p:cNvSpPr/>
            <p:nvPr/>
          </p:nvSpPr>
          <p:spPr>
            <a:xfrm rot="-10558294" flipH="1">
              <a:off x="-240965" y="3775604"/>
              <a:ext cx="2267198" cy="1520441"/>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0800000" flipH="1">
              <a:off x="5003800" y="48799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8696900" y="43299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8737075" y="2971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22" name="Google Shape;12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720000"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2"/>
          </p:nvPr>
        </p:nvSpPr>
        <p:spPr>
          <a:xfrm>
            <a:off x="3332698"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3"/>
          </p:nvPr>
        </p:nvSpPr>
        <p:spPr>
          <a:xfrm>
            <a:off x="5945397"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
        <p:cNvGrpSpPr/>
        <p:nvPr/>
      </p:nvGrpSpPr>
      <p:grpSpPr>
        <a:xfrm>
          <a:off x="0" y="0"/>
          <a:ext cx="0" cy="0"/>
          <a:chOff x="0" y="0"/>
          <a:chExt cx="0" cy="0"/>
        </a:xfrm>
      </p:grpSpPr>
      <p:pic>
        <p:nvPicPr>
          <p:cNvPr id="134" name="Google Shape;134;p22"/>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35" name="Google Shape;135;p22"/>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22"/>
          <p:cNvGrpSpPr/>
          <p:nvPr/>
        </p:nvGrpSpPr>
        <p:grpSpPr>
          <a:xfrm>
            <a:off x="-291571" y="297125"/>
            <a:ext cx="9216725" cy="5076680"/>
            <a:chOff x="-291571" y="297125"/>
            <a:chExt cx="9216725" cy="5076680"/>
          </a:xfrm>
        </p:grpSpPr>
        <p:sp>
          <p:nvSpPr>
            <p:cNvPr id="137" name="Google Shape;137;p22"/>
            <p:cNvSpPr/>
            <p:nvPr/>
          </p:nvSpPr>
          <p:spPr>
            <a:xfrm rot="-10558294" flipH="1">
              <a:off x="-240965" y="3775604"/>
              <a:ext cx="2267198" cy="1520441"/>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flipH="1">
              <a:off x="5003800" y="48799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8696900" y="43299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8737075" y="2971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1"/>
        <p:cNvGrpSpPr/>
        <p:nvPr/>
      </p:nvGrpSpPr>
      <p:grpSpPr>
        <a:xfrm>
          <a:off x="0" y="0"/>
          <a:ext cx="0" cy="0"/>
          <a:chOff x="0" y="0"/>
          <a:chExt cx="0" cy="0"/>
        </a:xfrm>
      </p:grpSpPr>
      <p:pic>
        <p:nvPicPr>
          <p:cNvPr id="142" name="Google Shape;142;p23"/>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43" name="Google Shape;143;p23"/>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4877097" flipH="1">
            <a:off x="7246776" y="371556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20" name="Google Shape;20;p3"/>
          <p:cNvSpPr/>
          <p:nvPr/>
        </p:nvSpPr>
        <p:spPr>
          <a:xfrm>
            <a:off x="5230975"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99400"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888775" y="1774775"/>
            <a:ext cx="6323100" cy="1511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888775" y="85887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32" name="Google Shape;32;p5"/>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4252010" y="1731350"/>
            <a:ext cx="2941200" cy="145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720000" y="1731350"/>
            <a:ext cx="2941200" cy="145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47" name="Google Shape;47;p8"/>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25" y="-13725"/>
            <a:ext cx="9144000" cy="5157300"/>
          </a:xfrm>
          <a:prstGeom prst="rect">
            <a:avLst/>
          </a:prstGeom>
          <a:noFill/>
          <a:ln>
            <a:noFill/>
          </a:ln>
        </p:spPr>
      </p:sp>
      <p:sp>
        <p:nvSpPr>
          <p:cNvPr id="56" name="Google Shape;5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59" name="Google Shape;59;p11"/>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a:off x="0" y="-43885"/>
            <a:ext cx="9143998" cy="5231259"/>
          </a:xfrm>
          <a:prstGeom prst="rect">
            <a:avLst/>
          </a:prstGeom>
          <a:noFill/>
          <a:ln>
            <a:noFill/>
          </a:ln>
        </p:spPr>
      </p:pic>
      <p:grpSp>
        <p:nvGrpSpPr>
          <p:cNvPr id="65" name="Google Shape;65;p13"/>
          <p:cNvGrpSpPr/>
          <p:nvPr/>
        </p:nvGrpSpPr>
        <p:grpSpPr>
          <a:xfrm>
            <a:off x="5287796" y="-43875"/>
            <a:ext cx="4129446" cy="5274372"/>
            <a:chOff x="5287796" y="-43875"/>
            <a:chExt cx="4129446" cy="5274372"/>
          </a:xfrm>
        </p:grpSpPr>
        <p:sp>
          <p:nvSpPr>
            <p:cNvPr id="66" name="Google Shape;66;p13"/>
            <p:cNvSpPr/>
            <p:nvPr/>
          </p:nvSpPr>
          <p:spPr>
            <a:xfrm flipH="1">
              <a:off x="5287796" y="-43875"/>
              <a:ext cx="4078329" cy="1229306"/>
            </a:xfrm>
            <a:custGeom>
              <a:avLst/>
              <a:gdLst/>
              <a:ahLst/>
              <a:cxnLst/>
              <a:rect l="l" t="t" r="r" b="b"/>
              <a:pathLst>
                <a:path w="113342" h="34164" extrusionOk="0">
                  <a:moveTo>
                    <a:pt x="1568" y="1"/>
                  </a:moveTo>
                  <a:lnTo>
                    <a:pt x="0" y="20028"/>
                  </a:lnTo>
                  <a:cubicBezTo>
                    <a:pt x="1718" y="24509"/>
                    <a:pt x="4242" y="28855"/>
                    <a:pt x="8170" y="31603"/>
                  </a:cubicBezTo>
                  <a:cubicBezTo>
                    <a:pt x="10473" y="33215"/>
                    <a:pt x="13332" y="34164"/>
                    <a:pt x="16125" y="34164"/>
                  </a:cubicBezTo>
                  <a:cubicBezTo>
                    <a:pt x="18094" y="34164"/>
                    <a:pt x="20030" y="33692"/>
                    <a:pt x="21716" y="32648"/>
                  </a:cubicBezTo>
                  <a:cubicBezTo>
                    <a:pt x="25524" y="30289"/>
                    <a:pt x="27242" y="25748"/>
                    <a:pt x="29810" y="22089"/>
                  </a:cubicBezTo>
                  <a:cubicBezTo>
                    <a:pt x="34350" y="15625"/>
                    <a:pt x="42232" y="11749"/>
                    <a:pt x="50098" y="11749"/>
                  </a:cubicBezTo>
                  <a:cubicBezTo>
                    <a:pt x="51755" y="11749"/>
                    <a:pt x="53411" y="11921"/>
                    <a:pt x="55036" y="12277"/>
                  </a:cubicBezTo>
                  <a:cubicBezTo>
                    <a:pt x="59904" y="13352"/>
                    <a:pt x="64310" y="15876"/>
                    <a:pt x="69030" y="17504"/>
                  </a:cubicBezTo>
                  <a:cubicBezTo>
                    <a:pt x="71490" y="18356"/>
                    <a:pt x="74162" y="18941"/>
                    <a:pt x="76765" y="18941"/>
                  </a:cubicBezTo>
                  <a:cubicBezTo>
                    <a:pt x="79140" y="18941"/>
                    <a:pt x="81457" y="18454"/>
                    <a:pt x="83502" y="17236"/>
                  </a:cubicBezTo>
                  <a:cubicBezTo>
                    <a:pt x="86713" y="15309"/>
                    <a:pt x="88863" y="11799"/>
                    <a:pt x="92313" y="10365"/>
                  </a:cubicBezTo>
                  <a:cubicBezTo>
                    <a:pt x="93797" y="9746"/>
                    <a:pt x="95387" y="9562"/>
                    <a:pt x="97005" y="9562"/>
                  </a:cubicBezTo>
                  <a:cubicBezTo>
                    <a:pt x="98350" y="9562"/>
                    <a:pt x="99714" y="9689"/>
                    <a:pt x="101050" y="9798"/>
                  </a:cubicBezTo>
                  <a:cubicBezTo>
                    <a:pt x="101911" y="9863"/>
                    <a:pt x="102791" y="9915"/>
                    <a:pt x="103668" y="9915"/>
                  </a:cubicBezTo>
                  <a:cubicBezTo>
                    <a:pt x="105786" y="9915"/>
                    <a:pt x="107884" y="9614"/>
                    <a:pt x="109638" y="8484"/>
                  </a:cubicBezTo>
                  <a:cubicBezTo>
                    <a:pt x="112132" y="6901"/>
                    <a:pt x="113342" y="3062"/>
                    <a:pt x="111295" y="942"/>
                  </a:cubicBezTo>
                  <a:lnTo>
                    <a:pt x="1568" y="1"/>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64600" y="4160075"/>
              <a:ext cx="3552643" cy="1070422"/>
            </a:xfrm>
            <a:custGeom>
              <a:avLst/>
              <a:gdLst/>
              <a:ahLst/>
              <a:cxnLst/>
              <a:rect l="l" t="t" r="r" b="b"/>
              <a:pathLst>
                <a:path w="87251" h="26289" extrusionOk="0">
                  <a:moveTo>
                    <a:pt x="74840" y="1"/>
                  </a:moveTo>
                  <a:cubicBezTo>
                    <a:pt x="73325" y="1"/>
                    <a:pt x="71836" y="364"/>
                    <a:pt x="70538" y="1168"/>
                  </a:cubicBezTo>
                  <a:cubicBezTo>
                    <a:pt x="67611" y="2990"/>
                    <a:pt x="66281" y="6469"/>
                    <a:pt x="64295" y="9292"/>
                  </a:cubicBezTo>
                  <a:cubicBezTo>
                    <a:pt x="60801" y="14267"/>
                    <a:pt x="54736" y="17252"/>
                    <a:pt x="48672" y="17252"/>
                  </a:cubicBezTo>
                  <a:cubicBezTo>
                    <a:pt x="47400" y="17252"/>
                    <a:pt x="46128" y="17121"/>
                    <a:pt x="44880" y="16849"/>
                  </a:cubicBezTo>
                  <a:cubicBezTo>
                    <a:pt x="41131" y="16013"/>
                    <a:pt x="37741" y="14071"/>
                    <a:pt x="34112" y="12817"/>
                  </a:cubicBezTo>
                  <a:cubicBezTo>
                    <a:pt x="32222" y="12161"/>
                    <a:pt x="30165" y="11709"/>
                    <a:pt x="28160" y="11709"/>
                  </a:cubicBezTo>
                  <a:cubicBezTo>
                    <a:pt x="26331" y="11709"/>
                    <a:pt x="24545" y="12085"/>
                    <a:pt x="22970" y="13026"/>
                  </a:cubicBezTo>
                  <a:cubicBezTo>
                    <a:pt x="20506" y="14504"/>
                    <a:pt x="18848" y="17208"/>
                    <a:pt x="16190" y="18313"/>
                  </a:cubicBezTo>
                  <a:cubicBezTo>
                    <a:pt x="15059" y="18789"/>
                    <a:pt x="13846" y="18929"/>
                    <a:pt x="12611" y="18929"/>
                  </a:cubicBezTo>
                  <a:cubicBezTo>
                    <a:pt x="11562" y="18929"/>
                    <a:pt x="10497" y="18828"/>
                    <a:pt x="9454" y="18746"/>
                  </a:cubicBezTo>
                  <a:cubicBezTo>
                    <a:pt x="8801" y="18694"/>
                    <a:pt x="8133" y="18655"/>
                    <a:pt x="7467" y="18655"/>
                  </a:cubicBezTo>
                  <a:cubicBezTo>
                    <a:pt x="5833" y="18655"/>
                    <a:pt x="4211" y="18892"/>
                    <a:pt x="2853" y="19762"/>
                  </a:cubicBezTo>
                  <a:cubicBezTo>
                    <a:pt x="941" y="20986"/>
                    <a:pt x="0" y="23943"/>
                    <a:pt x="1568" y="25571"/>
                  </a:cubicBezTo>
                  <a:lnTo>
                    <a:pt x="86040" y="26288"/>
                  </a:lnTo>
                  <a:lnTo>
                    <a:pt x="87250" y="10875"/>
                  </a:lnTo>
                  <a:cubicBezTo>
                    <a:pt x="85921" y="7440"/>
                    <a:pt x="83979" y="4095"/>
                    <a:pt x="80963" y="1974"/>
                  </a:cubicBezTo>
                  <a:cubicBezTo>
                    <a:pt x="79185" y="731"/>
                    <a:pt x="76987" y="1"/>
                    <a:pt x="74840" y="1"/>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3"/>
          <p:cNvSpPr txBox="1">
            <a:spLocks noGrp="1"/>
          </p:cNvSpPr>
          <p:nvPr>
            <p:ph type="title" idx="2" hasCustomPrompt="1"/>
          </p:nvPr>
        </p:nvSpPr>
        <p:spPr>
          <a:xfrm>
            <a:off x="720000" y="1332025"/>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3" hasCustomPrompt="1"/>
          </p:nvPr>
        </p:nvSpPr>
        <p:spPr>
          <a:xfrm>
            <a:off x="720000" y="3064617"/>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4" hasCustomPrompt="1"/>
          </p:nvPr>
        </p:nvSpPr>
        <p:spPr>
          <a:xfrm>
            <a:off x="4099746" y="1332025"/>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5" hasCustomPrompt="1"/>
          </p:nvPr>
        </p:nvSpPr>
        <p:spPr>
          <a:xfrm>
            <a:off x="4099746" y="3064617"/>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
          </p:nvPr>
        </p:nvSpPr>
        <p:spPr>
          <a:xfrm>
            <a:off x="720000" y="17796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6"/>
          </p:nvPr>
        </p:nvSpPr>
        <p:spPr>
          <a:xfrm>
            <a:off x="4099746" y="17796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5" name="Google Shape;75;p13"/>
          <p:cNvSpPr txBox="1">
            <a:spLocks noGrp="1"/>
          </p:cNvSpPr>
          <p:nvPr>
            <p:ph type="subTitle" idx="7"/>
          </p:nvPr>
        </p:nvSpPr>
        <p:spPr>
          <a:xfrm>
            <a:off x="720000" y="35122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 name="Google Shape;76;p13"/>
          <p:cNvSpPr txBox="1">
            <a:spLocks noGrp="1"/>
          </p:cNvSpPr>
          <p:nvPr>
            <p:ph type="subTitle" idx="8"/>
          </p:nvPr>
        </p:nvSpPr>
        <p:spPr>
          <a:xfrm>
            <a:off x="4099746" y="35122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87" name="Google Shape;87;p16"/>
          <p:cNvSpPr/>
          <p:nvPr/>
        </p:nvSpPr>
        <p:spPr>
          <a:xfrm flipH="1">
            <a:off x="-234650"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flipH="1">
            <a:off x="6898875"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title"/>
          </p:nvPr>
        </p:nvSpPr>
        <p:spPr>
          <a:xfrm>
            <a:off x="1942350" y="2198625"/>
            <a:ext cx="5259300" cy="151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6"/>
          <p:cNvSpPr txBox="1">
            <a:spLocks noGrp="1"/>
          </p:cNvSpPr>
          <p:nvPr>
            <p:ph type="title" idx="2" hasCustomPrompt="1"/>
          </p:nvPr>
        </p:nvSpPr>
        <p:spPr>
          <a:xfrm>
            <a:off x="3746000" y="1282725"/>
            <a:ext cx="1652100" cy="915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1pPr>
            <a:lvl2pPr lvl="1"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2pPr>
            <a:lvl3pPr lvl="2"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3pPr>
            <a:lvl4pPr lvl="3"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4pPr>
            <a:lvl5pPr lvl="4"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5pPr>
            <a:lvl6pPr lvl="5"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6pPr>
            <a:lvl7pPr lvl="6"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7pPr>
            <a:lvl8pPr lvl="7"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8pPr>
            <a:lvl9pPr lvl="8"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7" r:id="rId6"/>
    <p:sldLayoutId id="2147483658" r:id="rId7"/>
    <p:sldLayoutId id="2147483659" r:id="rId8"/>
    <p:sldLayoutId id="2147483662" r:id="rId9"/>
    <p:sldLayoutId id="2147483666"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cikit-learn.org/stable/modules/generated/sklearn.tree.DecisionTreeClassifier.html#sklearn.tree.DecisionTreeClassifier"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817201" y="669844"/>
            <a:ext cx="6822023" cy="2385600"/>
          </a:xfrm>
          <a:prstGeom prst="rect">
            <a:avLst/>
          </a:prstGeom>
        </p:spPr>
        <p:txBody>
          <a:bodyPr spcFirstLastPara="1" wrap="square" lIns="91425" tIns="91425" rIns="91425" bIns="91425" anchor="ctr" anchorCtr="0">
            <a:noAutofit/>
          </a:bodyPr>
          <a:lstStyle/>
          <a:p>
            <a:pPr lvl="0"/>
            <a:r>
              <a:rPr lang="en-US" sz="3600" dirty="0"/>
              <a:t>Machine Learning Models Supervised(Non-parametric)</a:t>
            </a:r>
            <a:endParaRPr sz="3600" dirty="0">
              <a:solidFill>
                <a:schemeClr val="dk2"/>
              </a:solidFill>
            </a:endParaRPr>
          </a:p>
        </p:txBody>
      </p:sp>
      <p:grpSp>
        <p:nvGrpSpPr>
          <p:cNvPr id="156" name="Google Shape;156;p27"/>
          <p:cNvGrpSpPr/>
          <p:nvPr/>
        </p:nvGrpSpPr>
        <p:grpSpPr>
          <a:xfrm>
            <a:off x="432775" y="4134975"/>
            <a:ext cx="812402" cy="555675"/>
            <a:chOff x="565325" y="4048325"/>
            <a:chExt cx="812402" cy="555675"/>
          </a:xfrm>
        </p:grpSpPr>
        <p:sp>
          <p:nvSpPr>
            <p:cNvPr id="157" name="Google Shape;157;p27"/>
            <p:cNvSpPr/>
            <p:nvPr/>
          </p:nvSpPr>
          <p:spPr>
            <a:xfrm flipH="1">
              <a:off x="713225" y="45371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565325" y="40483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59" name="Google Shape;159;p27"/>
          <p:cNvGrpSpPr/>
          <p:nvPr/>
        </p:nvGrpSpPr>
        <p:grpSpPr>
          <a:xfrm>
            <a:off x="5761170" y="3298643"/>
            <a:ext cx="1985325" cy="1305371"/>
            <a:chOff x="6970075" y="3722775"/>
            <a:chExt cx="1546806" cy="1017040"/>
          </a:xfrm>
        </p:grpSpPr>
        <p:sp>
          <p:nvSpPr>
            <p:cNvPr id="160" name="Google Shape;160;p27"/>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7660363" y="385426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660363" y="3905791"/>
              <a:ext cx="850104" cy="43"/>
            </a:xfrm>
            <a:custGeom>
              <a:avLst/>
              <a:gdLst/>
              <a:ahLst/>
              <a:cxnLst/>
              <a:rect l="l" t="t" r="r" b="b"/>
              <a:pathLst>
                <a:path w="19700" h="1" fill="none" extrusionOk="0">
                  <a:moveTo>
                    <a:pt x="0" y="1"/>
                  </a:moveTo>
                  <a:lnTo>
                    <a:pt x="19699" y="1"/>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660363" y="395736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660363" y="450904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660363" y="4560609"/>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660363" y="461282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7"/>
          <p:cNvGrpSpPr/>
          <p:nvPr/>
        </p:nvGrpSpPr>
        <p:grpSpPr>
          <a:xfrm>
            <a:off x="7393446" y="2649287"/>
            <a:ext cx="1037321" cy="1954710"/>
            <a:chOff x="7393446" y="2649287"/>
            <a:chExt cx="1037321" cy="1954710"/>
          </a:xfrm>
        </p:grpSpPr>
        <p:grpSp>
          <p:nvGrpSpPr>
            <p:cNvPr id="183" name="Google Shape;183;p27"/>
            <p:cNvGrpSpPr/>
            <p:nvPr/>
          </p:nvGrpSpPr>
          <p:grpSpPr>
            <a:xfrm>
              <a:off x="7393446" y="2649287"/>
              <a:ext cx="1037321" cy="1954707"/>
              <a:chOff x="5440801" y="2812401"/>
              <a:chExt cx="867906" cy="1635464"/>
            </a:xfrm>
          </p:grpSpPr>
          <p:sp>
            <p:nvSpPr>
              <p:cNvPr id="184" name="Google Shape;184;p27"/>
              <p:cNvSpPr/>
              <p:nvPr/>
            </p:nvSpPr>
            <p:spPr>
              <a:xfrm>
                <a:off x="5440801" y="3520700"/>
                <a:ext cx="733988" cy="156741"/>
              </a:xfrm>
              <a:custGeom>
                <a:avLst/>
                <a:gdLst/>
                <a:ahLst/>
                <a:cxnLst/>
                <a:rect l="l" t="t" r="r" b="b"/>
                <a:pathLst>
                  <a:path w="19237" h="4108" extrusionOk="0">
                    <a:moveTo>
                      <a:pt x="9619" y="1"/>
                    </a:moveTo>
                    <a:cubicBezTo>
                      <a:pt x="8678" y="1"/>
                      <a:pt x="7782" y="16"/>
                      <a:pt x="6916" y="75"/>
                    </a:cubicBezTo>
                    <a:cubicBezTo>
                      <a:pt x="3033" y="314"/>
                      <a:pt x="165" y="1076"/>
                      <a:pt x="1" y="1972"/>
                    </a:cubicBezTo>
                    <a:lnTo>
                      <a:pt x="31" y="2196"/>
                    </a:lnTo>
                    <a:cubicBezTo>
                      <a:pt x="374" y="3256"/>
                      <a:pt x="4631" y="4108"/>
                      <a:pt x="9619" y="4108"/>
                    </a:cubicBezTo>
                    <a:cubicBezTo>
                      <a:pt x="14592" y="4108"/>
                      <a:pt x="18699" y="3301"/>
                      <a:pt x="19192" y="2256"/>
                    </a:cubicBezTo>
                    <a:lnTo>
                      <a:pt x="19237" y="1972"/>
                    </a:lnTo>
                    <a:lnTo>
                      <a:pt x="19237" y="1957"/>
                    </a:lnTo>
                    <a:cubicBezTo>
                      <a:pt x="19073" y="1151"/>
                      <a:pt x="16683" y="449"/>
                      <a:pt x="13323" y="150"/>
                    </a:cubicBezTo>
                    <a:cubicBezTo>
                      <a:pt x="12188" y="45"/>
                      <a:pt x="10933" y="1"/>
                      <a:pt x="9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6173061" y="3595941"/>
                <a:ext cx="1717" cy="10836"/>
              </a:xfrm>
              <a:custGeom>
                <a:avLst/>
                <a:gdLst/>
                <a:ahLst/>
                <a:cxnLst/>
                <a:rect l="l" t="t" r="r" b="b"/>
                <a:pathLst>
                  <a:path w="45" h="284" extrusionOk="0">
                    <a:moveTo>
                      <a:pt x="45" y="0"/>
                    </a:moveTo>
                    <a:lnTo>
                      <a:pt x="0" y="284"/>
                    </a:lnTo>
                    <a:cubicBezTo>
                      <a:pt x="30" y="224"/>
                      <a:pt x="45" y="149"/>
                      <a:pt x="45" y="75"/>
                    </a:cubicBezTo>
                    <a:cubicBezTo>
                      <a:pt x="45" y="60"/>
                      <a:pt x="45" y="30"/>
                      <a:pt x="45" y="0"/>
                    </a:cubicBezTo>
                    <a:close/>
                  </a:path>
                </a:pathLst>
              </a:custGeom>
              <a:solidFill>
                <a:srgbClr val="56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694375" y="2812401"/>
                <a:ext cx="250793" cy="1047965"/>
              </a:xfrm>
              <a:custGeom>
                <a:avLst/>
                <a:gdLst/>
                <a:ahLst/>
                <a:cxnLst/>
                <a:rect l="l" t="t" r="r" b="b"/>
                <a:pathLst>
                  <a:path w="6573" h="27466" extrusionOk="0">
                    <a:moveTo>
                      <a:pt x="1" y="1"/>
                    </a:moveTo>
                    <a:lnTo>
                      <a:pt x="1" y="27466"/>
                    </a:lnTo>
                    <a:lnTo>
                      <a:pt x="6572" y="27466"/>
                    </a:lnTo>
                    <a:lnTo>
                      <a:pt x="6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852220" y="2888176"/>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5868169" y="2970246"/>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5852220" y="3051744"/>
                <a:ext cx="92946" cy="38"/>
              </a:xfrm>
              <a:custGeom>
                <a:avLst/>
                <a:gdLst/>
                <a:ahLst/>
                <a:cxnLst/>
                <a:rect l="l" t="t" r="r" b="b"/>
                <a:pathLst>
                  <a:path w="2436" h="1" fill="none" extrusionOk="0">
                    <a:moveTo>
                      <a:pt x="2435"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5868169" y="3133776"/>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5852220" y="3215274"/>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5868169" y="3297344"/>
                <a:ext cx="76997" cy="38"/>
              </a:xfrm>
              <a:custGeom>
                <a:avLst/>
                <a:gdLst/>
                <a:ahLst/>
                <a:cxnLst/>
                <a:rect l="l" t="t" r="r" b="b"/>
                <a:pathLst>
                  <a:path w="2018" h="1" fill="none" extrusionOk="0">
                    <a:moveTo>
                      <a:pt x="2017"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5852220" y="3378804"/>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5868169" y="3460874"/>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5852220" y="3542372"/>
                <a:ext cx="92946" cy="38"/>
              </a:xfrm>
              <a:custGeom>
                <a:avLst/>
                <a:gdLst/>
                <a:ahLst/>
                <a:cxnLst/>
                <a:rect l="l" t="t" r="r" b="b"/>
                <a:pathLst>
                  <a:path w="2436" h="1" fill="none" extrusionOk="0">
                    <a:moveTo>
                      <a:pt x="2435"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5868169" y="3624404"/>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5852220" y="3705902"/>
                <a:ext cx="92946" cy="38"/>
              </a:xfrm>
              <a:custGeom>
                <a:avLst/>
                <a:gdLst/>
                <a:ahLst/>
                <a:cxnLst/>
                <a:rect l="l" t="t" r="r" b="b"/>
                <a:pathLst>
                  <a:path w="2436" h="1" fill="none" extrusionOk="0">
                    <a:moveTo>
                      <a:pt x="2435" y="1"/>
                    </a:moveTo>
                    <a:lnTo>
                      <a:pt x="1" y="1"/>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5868169" y="3787972"/>
                <a:ext cx="76997" cy="38"/>
              </a:xfrm>
              <a:custGeom>
                <a:avLst/>
                <a:gdLst/>
                <a:ahLst/>
                <a:cxnLst/>
                <a:rect l="l" t="t" r="r" b="b"/>
                <a:pathLst>
                  <a:path w="2018" h="1" fill="none" extrusionOk="0">
                    <a:moveTo>
                      <a:pt x="2017" y="0"/>
                    </a:moveTo>
                    <a:lnTo>
                      <a:pt x="1" y="0"/>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6053943" y="3061283"/>
                <a:ext cx="152773" cy="281126"/>
              </a:xfrm>
              <a:custGeom>
                <a:avLst/>
                <a:gdLst/>
                <a:ahLst/>
                <a:cxnLst/>
                <a:rect l="l" t="t" r="r" b="b"/>
                <a:pathLst>
                  <a:path w="4004" h="7368" extrusionOk="0">
                    <a:moveTo>
                      <a:pt x="4003" y="333"/>
                    </a:moveTo>
                    <a:lnTo>
                      <a:pt x="3999" y="346"/>
                    </a:lnTo>
                    <a:lnTo>
                      <a:pt x="3999" y="346"/>
                    </a:lnTo>
                    <a:lnTo>
                      <a:pt x="4003" y="348"/>
                    </a:lnTo>
                    <a:lnTo>
                      <a:pt x="4003" y="333"/>
                    </a:lnTo>
                    <a:close/>
                    <a:moveTo>
                      <a:pt x="2886" y="1"/>
                    </a:moveTo>
                    <a:cubicBezTo>
                      <a:pt x="2573" y="1"/>
                      <a:pt x="2286" y="197"/>
                      <a:pt x="2181" y="512"/>
                    </a:cubicBezTo>
                    <a:lnTo>
                      <a:pt x="135" y="6411"/>
                    </a:lnTo>
                    <a:cubicBezTo>
                      <a:pt x="1" y="6800"/>
                      <a:pt x="210" y="7233"/>
                      <a:pt x="598" y="7367"/>
                    </a:cubicBezTo>
                    <a:lnTo>
                      <a:pt x="2689" y="1363"/>
                    </a:lnTo>
                    <a:cubicBezTo>
                      <a:pt x="2760" y="1163"/>
                      <a:pt x="2952" y="1037"/>
                      <a:pt x="3154" y="1037"/>
                    </a:cubicBezTo>
                    <a:cubicBezTo>
                      <a:pt x="3208" y="1037"/>
                      <a:pt x="3263" y="1046"/>
                      <a:pt x="3316" y="1065"/>
                    </a:cubicBezTo>
                    <a:lnTo>
                      <a:pt x="3705" y="1199"/>
                    </a:lnTo>
                    <a:lnTo>
                      <a:pt x="3999" y="346"/>
                    </a:lnTo>
                    <a:lnTo>
                      <a:pt x="3999" y="346"/>
                    </a:lnTo>
                    <a:lnTo>
                      <a:pt x="3152" y="49"/>
                    </a:lnTo>
                    <a:cubicBezTo>
                      <a:pt x="3064" y="16"/>
                      <a:pt x="2974" y="1"/>
                      <a:pt x="2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5852220" y="2997603"/>
                <a:ext cx="456486" cy="1084441"/>
              </a:xfrm>
              <a:custGeom>
                <a:avLst/>
                <a:gdLst/>
                <a:ahLst/>
                <a:cxnLst/>
                <a:rect l="l" t="t" r="r" b="b"/>
                <a:pathLst>
                  <a:path w="11964" h="28422" extrusionOk="0">
                    <a:moveTo>
                      <a:pt x="9529" y="0"/>
                    </a:moveTo>
                    <a:cubicBezTo>
                      <a:pt x="9455" y="75"/>
                      <a:pt x="9395" y="165"/>
                      <a:pt x="9350" y="269"/>
                    </a:cubicBezTo>
                    <a:lnTo>
                      <a:pt x="9335" y="284"/>
                    </a:lnTo>
                    <a:lnTo>
                      <a:pt x="5661" y="10993"/>
                    </a:lnTo>
                    <a:lnTo>
                      <a:pt x="5631" y="11082"/>
                    </a:lnTo>
                    <a:lnTo>
                      <a:pt x="5348" y="11918"/>
                    </a:lnTo>
                    <a:lnTo>
                      <a:pt x="1" y="27540"/>
                    </a:lnTo>
                    <a:lnTo>
                      <a:pt x="2585" y="28422"/>
                    </a:lnTo>
                    <a:lnTo>
                      <a:pt x="7946" y="12755"/>
                    </a:lnTo>
                    <a:lnTo>
                      <a:pt x="8230" y="11948"/>
                    </a:lnTo>
                    <a:lnTo>
                      <a:pt x="11919" y="1180"/>
                    </a:lnTo>
                    <a:cubicBezTo>
                      <a:pt x="11964" y="1061"/>
                      <a:pt x="11964" y="941"/>
                      <a:pt x="11934" y="822"/>
                    </a:cubicBezTo>
                    <a:lnTo>
                      <a:pt x="9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6056232" y="3420430"/>
                <a:ext cx="110001" cy="63261"/>
              </a:xfrm>
              <a:custGeom>
                <a:avLst/>
                <a:gdLst/>
                <a:ahLst/>
                <a:cxnLst/>
                <a:rect l="l" t="t" r="r" b="b"/>
                <a:pathLst>
                  <a:path w="2883" h="1658" extrusionOk="0">
                    <a:moveTo>
                      <a:pt x="284" y="0"/>
                    </a:moveTo>
                    <a:lnTo>
                      <a:pt x="1" y="822"/>
                    </a:lnTo>
                    <a:lnTo>
                      <a:pt x="2599" y="1658"/>
                    </a:lnTo>
                    <a:lnTo>
                      <a:pt x="2883" y="866"/>
                    </a:lnTo>
                    <a:lnTo>
                      <a:pt x="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852220" y="4047804"/>
                <a:ext cx="98631" cy="107177"/>
              </a:xfrm>
              <a:custGeom>
                <a:avLst/>
                <a:gdLst/>
                <a:ahLst/>
                <a:cxnLst/>
                <a:rect l="l" t="t" r="r" b="b"/>
                <a:pathLst>
                  <a:path w="2585" h="2809" extrusionOk="0">
                    <a:moveTo>
                      <a:pt x="1" y="0"/>
                    </a:moveTo>
                    <a:lnTo>
                      <a:pt x="344" y="2644"/>
                    </a:lnTo>
                    <a:lnTo>
                      <a:pt x="792" y="2808"/>
                    </a:lnTo>
                    <a:lnTo>
                      <a:pt x="2585" y="897"/>
                    </a:lnTo>
                    <a:lnTo>
                      <a:pt x="1" y="0"/>
                    </a:lnTo>
                    <a:close/>
                  </a:path>
                </a:pathLst>
              </a:custGeom>
              <a:solidFill>
                <a:srgbClr val="64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6208392" y="2991651"/>
                <a:ext cx="100309" cy="51013"/>
              </a:xfrm>
              <a:custGeom>
                <a:avLst/>
                <a:gdLst/>
                <a:ahLst/>
                <a:cxnLst/>
                <a:rect l="l" t="t" r="r" b="b"/>
                <a:pathLst>
                  <a:path w="2629" h="1337" extrusionOk="0">
                    <a:moveTo>
                      <a:pt x="611" y="0"/>
                    </a:moveTo>
                    <a:cubicBezTo>
                      <a:pt x="513" y="0"/>
                      <a:pt x="416" y="23"/>
                      <a:pt x="329" y="67"/>
                    </a:cubicBezTo>
                    <a:cubicBezTo>
                      <a:pt x="284" y="97"/>
                      <a:pt x="239" y="127"/>
                      <a:pt x="194" y="156"/>
                    </a:cubicBezTo>
                    <a:cubicBezTo>
                      <a:pt x="120" y="231"/>
                      <a:pt x="60" y="321"/>
                      <a:pt x="15" y="425"/>
                    </a:cubicBezTo>
                    <a:cubicBezTo>
                      <a:pt x="15" y="425"/>
                      <a:pt x="0" y="440"/>
                      <a:pt x="0" y="440"/>
                    </a:cubicBezTo>
                    <a:lnTo>
                      <a:pt x="2584" y="1336"/>
                    </a:lnTo>
                    <a:cubicBezTo>
                      <a:pt x="2629" y="1217"/>
                      <a:pt x="2629" y="1097"/>
                      <a:pt x="2599" y="978"/>
                    </a:cubicBezTo>
                    <a:cubicBezTo>
                      <a:pt x="2554" y="769"/>
                      <a:pt x="2405" y="590"/>
                      <a:pt x="2181" y="515"/>
                    </a:cubicBezTo>
                    <a:lnTo>
                      <a:pt x="822" y="37"/>
                    </a:lnTo>
                    <a:cubicBezTo>
                      <a:pt x="753" y="12"/>
                      <a:pt x="682"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6242006" y="2968415"/>
                <a:ext cx="51891" cy="51433"/>
              </a:xfrm>
              <a:custGeom>
                <a:avLst/>
                <a:gdLst/>
                <a:ahLst/>
                <a:cxnLst/>
                <a:rect l="l" t="t" r="r" b="b"/>
                <a:pathLst>
                  <a:path w="1360" h="1348" extrusionOk="0">
                    <a:moveTo>
                      <a:pt x="732" y="0"/>
                    </a:moveTo>
                    <a:cubicBezTo>
                      <a:pt x="502" y="0"/>
                      <a:pt x="294" y="140"/>
                      <a:pt x="224" y="362"/>
                    </a:cubicBezTo>
                    <a:lnTo>
                      <a:pt x="0" y="989"/>
                    </a:lnTo>
                    <a:lnTo>
                      <a:pt x="1046" y="1348"/>
                    </a:lnTo>
                    <a:lnTo>
                      <a:pt x="1255" y="721"/>
                    </a:lnTo>
                    <a:cubicBezTo>
                      <a:pt x="1359" y="437"/>
                      <a:pt x="1210" y="123"/>
                      <a:pt x="926" y="34"/>
                    </a:cubicBezTo>
                    <a:cubicBezTo>
                      <a:pt x="861" y="11"/>
                      <a:pt x="796" y="0"/>
                      <a:pt x="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6208392" y="3008439"/>
                <a:ext cx="98593" cy="34225"/>
              </a:xfrm>
              <a:custGeom>
                <a:avLst/>
                <a:gdLst/>
                <a:ahLst/>
                <a:cxnLst/>
                <a:rect l="l" t="t" r="r" b="b"/>
                <a:pathLst>
                  <a:path w="2584" h="897" fill="none" extrusionOk="0">
                    <a:moveTo>
                      <a:pt x="0" y="0"/>
                    </a:moveTo>
                    <a:lnTo>
                      <a:pt x="2584" y="896"/>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6245974" y="2995314"/>
                <a:ext cx="39376" cy="13736"/>
              </a:xfrm>
              <a:custGeom>
                <a:avLst/>
                <a:gdLst/>
                <a:ahLst/>
                <a:cxnLst/>
                <a:rect l="l" t="t" r="r" b="b"/>
                <a:pathLst>
                  <a:path w="1032" h="360" fill="none" extrusionOk="0">
                    <a:moveTo>
                      <a:pt x="1" y="1"/>
                    </a:moveTo>
                    <a:cubicBezTo>
                      <a:pt x="1" y="1"/>
                      <a:pt x="479" y="299"/>
                      <a:pt x="1031" y="359"/>
                    </a:cubicBez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852220" y="4047804"/>
                <a:ext cx="98058" cy="34225"/>
              </a:xfrm>
              <a:custGeom>
                <a:avLst/>
                <a:gdLst/>
                <a:ahLst/>
                <a:cxnLst/>
                <a:rect l="l" t="t" r="r" b="b"/>
                <a:pathLst>
                  <a:path w="2570" h="897" fill="none" extrusionOk="0">
                    <a:moveTo>
                      <a:pt x="1" y="0"/>
                    </a:moveTo>
                    <a:lnTo>
                      <a:pt x="2570" y="897"/>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864773" y="4148646"/>
                <a:ext cx="17704" cy="20642"/>
              </a:xfrm>
              <a:custGeom>
                <a:avLst/>
                <a:gdLst/>
                <a:ahLst/>
                <a:cxnLst/>
                <a:rect l="l" t="t" r="r" b="b"/>
                <a:pathLst>
                  <a:path w="464" h="541" extrusionOk="0">
                    <a:moveTo>
                      <a:pt x="0" y="1"/>
                    </a:moveTo>
                    <a:lnTo>
                      <a:pt x="15" y="6"/>
                    </a:lnTo>
                    <a:lnTo>
                      <a:pt x="15" y="6"/>
                    </a:lnTo>
                    <a:lnTo>
                      <a:pt x="15" y="1"/>
                    </a:lnTo>
                    <a:close/>
                    <a:moveTo>
                      <a:pt x="15" y="6"/>
                    </a:moveTo>
                    <a:lnTo>
                      <a:pt x="30" y="464"/>
                    </a:lnTo>
                    <a:cubicBezTo>
                      <a:pt x="30" y="511"/>
                      <a:pt x="66" y="541"/>
                      <a:pt x="104" y="541"/>
                    </a:cubicBezTo>
                    <a:cubicBezTo>
                      <a:pt x="126" y="541"/>
                      <a:pt x="148" y="531"/>
                      <a:pt x="165" y="509"/>
                    </a:cubicBezTo>
                    <a:lnTo>
                      <a:pt x="463" y="165"/>
                    </a:lnTo>
                    <a:lnTo>
                      <a:pt x="15" y="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5622607" y="3953791"/>
                <a:ext cx="117975" cy="85124"/>
              </a:xfrm>
              <a:custGeom>
                <a:avLst/>
                <a:gdLst/>
                <a:ahLst/>
                <a:cxnLst/>
                <a:rect l="l" t="t" r="r" b="b"/>
                <a:pathLst>
                  <a:path w="3092" h="2231" extrusionOk="0">
                    <a:moveTo>
                      <a:pt x="2778" y="0"/>
                    </a:moveTo>
                    <a:lnTo>
                      <a:pt x="0" y="508"/>
                    </a:lnTo>
                    <a:lnTo>
                      <a:pt x="269" y="1957"/>
                    </a:lnTo>
                    <a:cubicBezTo>
                      <a:pt x="296" y="2117"/>
                      <a:pt x="443" y="2230"/>
                      <a:pt x="613" y="2230"/>
                    </a:cubicBezTo>
                    <a:cubicBezTo>
                      <a:pt x="632" y="2230"/>
                      <a:pt x="652" y="2229"/>
                      <a:pt x="672" y="2226"/>
                    </a:cubicBezTo>
                    <a:lnTo>
                      <a:pt x="2778" y="1822"/>
                    </a:lnTo>
                    <a:cubicBezTo>
                      <a:pt x="2957" y="1792"/>
                      <a:pt x="3092" y="1613"/>
                      <a:pt x="3047" y="1419"/>
                    </a:cubicBezTo>
                    <a:lnTo>
                      <a:pt x="2778" y="0"/>
                    </a:lnTo>
                    <a:close/>
                  </a:path>
                </a:pathLst>
              </a:custGeom>
              <a:solidFill>
                <a:srgbClr val="EC6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5502344" y="3129808"/>
                <a:ext cx="102065" cy="181809"/>
              </a:xfrm>
              <a:custGeom>
                <a:avLst/>
                <a:gdLst/>
                <a:ahLst/>
                <a:cxnLst/>
                <a:rect l="l" t="t" r="r" b="b"/>
                <a:pathLst>
                  <a:path w="2675" h="4765" extrusionOk="0">
                    <a:moveTo>
                      <a:pt x="494" y="0"/>
                    </a:moveTo>
                    <a:lnTo>
                      <a:pt x="329" y="1449"/>
                    </a:lnTo>
                    <a:lnTo>
                      <a:pt x="1" y="4361"/>
                    </a:lnTo>
                    <a:lnTo>
                      <a:pt x="16" y="4361"/>
                    </a:lnTo>
                    <a:lnTo>
                      <a:pt x="509" y="4765"/>
                    </a:lnTo>
                    <a:lnTo>
                      <a:pt x="882" y="4242"/>
                    </a:lnTo>
                    <a:cubicBezTo>
                      <a:pt x="912" y="4212"/>
                      <a:pt x="942" y="4197"/>
                      <a:pt x="986" y="4182"/>
                    </a:cubicBezTo>
                    <a:cubicBezTo>
                      <a:pt x="1016" y="4182"/>
                      <a:pt x="1061" y="4197"/>
                      <a:pt x="1091" y="4212"/>
                    </a:cubicBezTo>
                    <a:lnTo>
                      <a:pt x="1584" y="4615"/>
                    </a:lnTo>
                    <a:lnTo>
                      <a:pt x="1957" y="4093"/>
                    </a:lnTo>
                    <a:cubicBezTo>
                      <a:pt x="1987" y="4063"/>
                      <a:pt x="2017" y="4048"/>
                      <a:pt x="2062" y="4048"/>
                    </a:cubicBezTo>
                    <a:cubicBezTo>
                      <a:pt x="2071" y="4043"/>
                      <a:pt x="2079" y="4042"/>
                      <a:pt x="2088" y="4042"/>
                    </a:cubicBezTo>
                    <a:cubicBezTo>
                      <a:pt x="2108" y="4042"/>
                      <a:pt x="2126" y="4052"/>
                      <a:pt x="2136" y="4063"/>
                    </a:cubicBezTo>
                    <a:cubicBezTo>
                      <a:pt x="2151" y="4063"/>
                      <a:pt x="2166" y="4078"/>
                      <a:pt x="2166" y="4078"/>
                    </a:cubicBezTo>
                    <a:lnTo>
                      <a:pt x="2674" y="4481"/>
                    </a:lnTo>
                    <a:lnTo>
                      <a:pt x="2659" y="4391"/>
                    </a:lnTo>
                    <a:lnTo>
                      <a:pt x="1196" y="1419"/>
                    </a:lnTo>
                    <a:lnTo>
                      <a:pt x="4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5500627" y="3283990"/>
                <a:ext cx="227976" cy="689194"/>
              </a:xfrm>
              <a:custGeom>
                <a:avLst/>
                <a:gdLst/>
                <a:ahLst/>
                <a:cxnLst/>
                <a:rect l="l" t="t" r="r" b="b"/>
                <a:pathLst>
                  <a:path w="5975" h="18063" extrusionOk="0">
                    <a:moveTo>
                      <a:pt x="2133" y="1"/>
                    </a:moveTo>
                    <a:cubicBezTo>
                      <a:pt x="2124" y="1"/>
                      <a:pt x="2116" y="2"/>
                      <a:pt x="2107" y="7"/>
                    </a:cubicBezTo>
                    <a:cubicBezTo>
                      <a:pt x="2062" y="7"/>
                      <a:pt x="2032" y="22"/>
                      <a:pt x="2002" y="66"/>
                    </a:cubicBezTo>
                    <a:lnTo>
                      <a:pt x="1629" y="574"/>
                    </a:lnTo>
                    <a:lnTo>
                      <a:pt x="1136" y="171"/>
                    </a:lnTo>
                    <a:cubicBezTo>
                      <a:pt x="1106" y="156"/>
                      <a:pt x="1061" y="141"/>
                      <a:pt x="1031" y="141"/>
                    </a:cubicBezTo>
                    <a:cubicBezTo>
                      <a:pt x="987" y="156"/>
                      <a:pt x="957" y="171"/>
                      <a:pt x="927" y="201"/>
                    </a:cubicBezTo>
                    <a:lnTo>
                      <a:pt x="554" y="724"/>
                    </a:lnTo>
                    <a:lnTo>
                      <a:pt x="61" y="320"/>
                    </a:lnTo>
                    <a:lnTo>
                      <a:pt x="46" y="320"/>
                    </a:lnTo>
                    <a:lnTo>
                      <a:pt x="16" y="649"/>
                    </a:lnTo>
                    <a:lnTo>
                      <a:pt x="1" y="709"/>
                    </a:lnTo>
                    <a:lnTo>
                      <a:pt x="2973" y="16868"/>
                    </a:lnTo>
                    <a:lnTo>
                      <a:pt x="3197" y="18063"/>
                    </a:lnTo>
                    <a:lnTo>
                      <a:pt x="5975" y="17555"/>
                    </a:lnTo>
                    <a:lnTo>
                      <a:pt x="5751" y="16360"/>
                    </a:lnTo>
                    <a:lnTo>
                      <a:pt x="2779" y="768"/>
                    </a:lnTo>
                    <a:lnTo>
                      <a:pt x="2719" y="440"/>
                    </a:lnTo>
                    <a:lnTo>
                      <a:pt x="2211" y="37"/>
                    </a:lnTo>
                    <a:cubicBezTo>
                      <a:pt x="2211" y="22"/>
                      <a:pt x="2196" y="22"/>
                      <a:pt x="2181" y="22"/>
                    </a:cubicBezTo>
                    <a:cubicBezTo>
                      <a:pt x="2171" y="11"/>
                      <a:pt x="2153" y="1"/>
                      <a:pt x="2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5493225" y="3283990"/>
                <a:ext cx="118013" cy="40750"/>
              </a:xfrm>
              <a:custGeom>
                <a:avLst/>
                <a:gdLst/>
                <a:ahLst/>
                <a:cxnLst/>
                <a:rect l="l" t="t" r="r" b="b"/>
                <a:pathLst>
                  <a:path w="3093" h="1068" extrusionOk="0">
                    <a:moveTo>
                      <a:pt x="2327" y="1"/>
                    </a:moveTo>
                    <a:cubicBezTo>
                      <a:pt x="2318" y="1"/>
                      <a:pt x="2310" y="2"/>
                      <a:pt x="2301" y="7"/>
                    </a:cubicBezTo>
                    <a:cubicBezTo>
                      <a:pt x="2256" y="7"/>
                      <a:pt x="2226" y="22"/>
                      <a:pt x="2211" y="52"/>
                    </a:cubicBezTo>
                    <a:lnTo>
                      <a:pt x="1823" y="574"/>
                    </a:lnTo>
                    <a:lnTo>
                      <a:pt x="1330" y="171"/>
                    </a:lnTo>
                    <a:cubicBezTo>
                      <a:pt x="1300" y="156"/>
                      <a:pt x="1255" y="141"/>
                      <a:pt x="1225" y="141"/>
                    </a:cubicBezTo>
                    <a:cubicBezTo>
                      <a:pt x="1181" y="156"/>
                      <a:pt x="1151" y="171"/>
                      <a:pt x="1121" y="201"/>
                    </a:cubicBezTo>
                    <a:lnTo>
                      <a:pt x="748" y="724"/>
                    </a:lnTo>
                    <a:lnTo>
                      <a:pt x="255" y="320"/>
                    </a:lnTo>
                    <a:lnTo>
                      <a:pt x="240" y="320"/>
                    </a:lnTo>
                    <a:cubicBezTo>
                      <a:pt x="212" y="300"/>
                      <a:pt x="178" y="288"/>
                      <a:pt x="145" y="288"/>
                    </a:cubicBezTo>
                    <a:cubicBezTo>
                      <a:pt x="106" y="288"/>
                      <a:pt x="70" y="303"/>
                      <a:pt x="46" y="335"/>
                    </a:cubicBezTo>
                    <a:cubicBezTo>
                      <a:pt x="1" y="395"/>
                      <a:pt x="16" y="485"/>
                      <a:pt x="75" y="544"/>
                    </a:cubicBezTo>
                    <a:lnTo>
                      <a:pt x="210" y="649"/>
                    </a:lnTo>
                    <a:lnTo>
                      <a:pt x="688" y="1037"/>
                    </a:lnTo>
                    <a:cubicBezTo>
                      <a:pt x="718" y="1067"/>
                      <a:pt x="762" y="1067"/>
                      <a:pt x="792" y="1067"/>
                    </a:cubicBezTo>
                    <a:cubicBezTo>
                      <a:pt x="837" y="1067"/>
                      <a:pt x="867" y="1037"/>
                      <a:pt x="897" y="1007"/>
                    </a:cubicBezTo>
                    <a:lnTo>
                      <a:pt x="1270" y="485"/>
                    </a:lnTo>
                    <a:lnTo>
                      <a:pt x="1763" y="888"/>
                    </a:lnTo>
                    <a:cubicBezTo>
                      <a:pt x="1785" y="910"/>
                      <a:pt x="1815" y="924"/>
                      <a:pt x="1841" y="924"/>
                    </a:cubicBezTo>
                    <a:cubicBezTo>
                      <a:pt x="1851" y="924"/>
                      <a:pt x="1860" y="922"/>
                      <a:pt x="1868" y="918"/>
                    </a:cubicBezTo>
                    <a:cubicBezTo>
                      <a:pt x="1912" y="918"/>
                      <a:pt x="1942" y="903"/>
                      <a:pt x="1972" y="858"/>
                    </a:cubicBezTo>
                    <a:lnTo>
                      <a:pt x="2346" y="350"/>
                    </a:lnTo>
                    <a:lnTo>
                      <a:pt x="2838" y="753"/>
                    </a:lnTo>
                    <a:cubicBezTo>
                      <a:pt x="2865" y="771"/>
                      <a:pt x="2891" y="778"/>
                      <a:pt x="2917" y="778"/>
                    </a:cubicBezTo>
                    <a:cubicBezTo>
                      <a:pt x="2936" y="778"/>
                      <a:pt x="2954" y="775"/>
                      <a:pt x="2973" y="768"/>
                    </a:cubicBezTo>
                    <a:cubicBezTo>
                      <a:pt x="3003" y="768"/>
                      <a:pt x="3033" y="753"/>
                      <a:pt x="3048" y="724"/>
                    </a:cubicBezTo>
                    <a:cubicBezTo>
                      <a:pt x="3092" y="664"/>
                      <a:pt x="3077" y="574"/>
                      <a:pt x="3018" y="529"/>
                    </a:cubicBezTo>
                    <a:lnTo>
                      <a:pt x="2913" y="440"/>
                    </a:lnTo>
                    <a:lnTo>
                      <a:pt x="2405" y="37"/>
                    </a:lnTo>
                    <a:cubicBezTo>
                      <a:pt x="2405" y="22"/>
                      <a:pt x="2390" y="22"/>
                      <a:pt x="2390" y="22"/>
                    </a:cubicBezTo>
                    <a:cubicBezTo>
                      <a:pt x="2369" y="11"/>
                      <a:pt x="2348" y="1"/>
                      <a:pt x="2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5514897" y="3129808"/>
                <a:ext cx="33080" cy="55325"/>
              </a:xfrm>
              <a:custGeom>
                <a:avLst/>
                <a:gdLst/>
                <a:ahLst/>
                <a:cxnLst/>
                <a:rect l="l" t="t" r="r" b="b"/>
                <a:pathLst>
                  <a:path w="867" h="1450" extrusionOk="0">
                    <a:moveTo>
                      <a:pt x="165" y="0"/>
                    </a:moveTo>
                    <a:lnTo>
                      <a:pt x="0" y="1449"/>
                    </a:lnTo>
                    <a:lnTo>
                      <a:pt x="867" y="1419"/>
                    </a:lnTo>
                    <a:lnTo>
                      <a:pt x="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5561598" y="3306768"/>
                <a:ext cx="123126" cy="614677"/>
              </a:xfrm>
              <a:custGeom>
                <a:avLst/>
                <a:gdLst/>
                <a:ahLst/>
                <a:cxnLst/>
                <a:rect l="l" t="t" r="r" b="b"/>
                <a:pathLst>
                  <a:path w="3227" h="16110" extrusionOk="0">
                    <a:moveTo>
                      <a:pt x="162" y="1"/>
                    </a:moveTo>
                    <a:cubicBezTo>
                      <a:pt x="153" y="1"/>
                      <a:pt x="144" y="3"/>
                      <a:pt x="135" y="7"/>
                    </a:cubicBezTo>
                    <a:cubicBezTo>
                      <a:pt x="61" y="22"/>
                      <a:pt x="1" y="97"/>
                      <a:pt x="16" y="171"/>
                    </a:cubicBezTo>
                    <a:lnTo>
                      <a:pt x="2928" y="15987"/>
                    </a:lnTo>
                    <a:cubicBezTo>
                      <a:pt x="2942" y="16054"/>
                      <a:pt x="3003" y="16109"/>
                      <a:pt x="3069" y="16109"/>
                    </a:cubicBezTo>
                    <a:cubicBezTo>
                      <a:pt x="3077" y="16109"/>
                      <a:pt x="3085" y="16108"/>
                      <a:pt x="3093" y="16107"/>
                    </a:cubicBezTo>
                    <a:cubicBezTo>
                      <a:pt x="3167" y="16092"/>
                      <a:pt x="3227" y="16017"/>
                      <a:pt x="3212" y="15943"/>
                    </a:cubicBezTo>
                    <a:lnTo>
                      <a:pt x="300" y="112"/>
                    </a:lnTo>
                    <a:cubicBezTo>
                      <a:pt x="285" y="67"/>
                      <a:pt x="255" y="37"/>
                      <a:pt x="225" y="22"/>
                    </a:cubicBezTo>
                    <a:cubicBezTo>
                      <a:pt x="204" y="11"/>
                      <a:pt x="183"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5517186" y="3313865"/>
                <a:ext cx="129956" cy="628069"/>
              </a:xfrm>
              <a:custGeom>
                <a:avLst/>
                <a:gdLst/>
                <a:ahLst/>
                <a:cxnLst/>
                <a:rect l="l" t="t" r="r" b="b"/>
                <a:pathLst>
                  <a:path w="3406" h="16461" extrusionOk="0">
                    <a:moveTo>
                      <a:pt x="134" y="0"/>
                    </a:moveTo>
                    <a:cubicBezTo>
                      <a:pt x="60" y="15"/>
                      <a:pt x="0" y="90"/>
                      <a:pt x="15" y="165"/>
                    </a:cubicBezTo>
                    <a:lnTo>
                      <a:pt x="3121" y="16339"/>
                    </a:lnTo>
                    <a:cubicBezTo>
                      <a:pt x="3135" y="16406"/>
                      <a:pt x="3196" y="16461"/>
                      <a:pt x="3262" y="16461"/>
                    </a:cubicBezTo>
                    <a:cubicBezTo>
                      <a:pt x="3270" y="16461"/>
                      <a:pt x="3278" y="16460"/>
                      <a:pt x="3286" y="16459"/>
                    </a:cubicBezTo>
                    <a:cubicBezTo>
                      <a:pt x="3360" y="16444"/>
                      <a:pt x="3405" y="16369"/>
                      <a:pt x="3405" y="16294"/>
                    </a:cubicBezTo>
                    <a:lnTo>
                      <a:pt x="299" y="120"/>
                    </a:lnTo>
                    <a:cubicBezTo>
                      <a:pt x="284" y="75"/>
                      <a:pt x="269" y="30"/>
                      <a:pt x="224" y="15"/>
                    </a:cubicBezTo>
                    <a:cubicBezTo>
                      <a:pt x="194" y="0"/>
                      <a:pt x="164"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5595250" y="3906327"/>
                <a:ext cx="155596" cy="68183"/>
              </a:xfrm>
              <a:custGeom>
                <a:avLst/>
                <a:gdLst/>
                <a:ahLst/>
                <a:cxnLst/>
                <a:rect l="l" t="t" r="r" b="b"/>
                <a:pathLst>
                  <a:path w="4078" h="1787" extrusionOk="0">
                    <a:moveTo>
                      <a:pt x="3568" y="0"/>
                    </a:moveTo>
                    <a:cubicBezTo>
                      <a:pt x="3549" y="0"/>
                      <a:pt x="3529" y="2"/>
                      <a:pt x="3510" y="5"/>
                    </a:cubicBezTo>
                    <a:lnTo>
                      <a:pt x="3271" y="49"/>
                    </a:lnTo>
                    <a:lnTo>
                      <a:pt x="493" y="557"/>
                    </a:lnTo>
                    <a:lnTo>
                      <a:pt x="344" y="587"/>
                    </a:lnTo>
                    <a:cubicBezTo>
                      <a:pt x="135" y="617"/>
                      <a:pt x="0" y="826"/>
                      <a:pt x="30" y="1035"/>
                    </a:cubicBezTo>
                    <a:lnTo>
                      <a:pt x="105" y="1468"/>
                    </a:lnTo>
                    <a:cubicBezTo>
                      <a:pt x="145" y="1658"/>
                      <a:pt x="309" y="1786"/>
                      <a:pt x="495" y="1786"/>
                    </a:cubicBezTo>
                    <a:cubicBezTo>
                      <a:pt x="514" y="1786"/>
                      <a:pt x="533" y="1785"/>
                      <a:pt x="553" y="1782"/>
                    </a:cubicBezTo>
                    <a:lnTo>
                      <a:pt x="717" y="1752"/>
                    </a:lnTo>
                    <a:lnTo>
                      <a:pt x="3495" y="1244"/>
                    </a:lnTo>
                    <a:lnTo>
                      <a:pt x="3719" y="1199"/>
                    </a:lnTo>
                    <a:cubicBezTo>
                      <a:pt x="3928" y="1170"/>
                      <a:pt x="4077" y="960"/>
                      <a:pt x="4033" y="751"/>
                    </a:cubicBezTo>
                    <a:lnTo>
                      <a:pt x="3958" y="318"/>
                    </a:lnTo>
                    <a:cubicBezTo>
                      <a:pt x="3917" y="129"/>
                      <a:pt x="3754" y="0"/>
                      <a:pt x="3568" y="0"/>
                    </a:cubicBezTo>
                    <a:close/>
                  </a:path>
                </a:pathLst>
              </a:custGeom>
              <a:solidFill>
                <a:srgbClr val="56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441945" y="3604487"/>
                <a:ext cx="731164" cy="72952"/>
              </a:xfrm>
              <a:custGeom>
                <a:avLst/>
                <a:gdLst/>
                <a:ahLst/>
                <a:cxnLst/>
                <a:rect l="l" t="t" r="r" b="b"/>
                <a:pathLst>
                  <a:path w="19163" h="1912" fill="none" extrusionOk="0">
                    <a:moveTo>
                      <a:pt x="19162" y="60"/>
                    </a:moveTo>
                    <a:cubicBezTo>
                      <a:pt x="19162" y="60"/>
                      <a:pt x="19162" y="60"/>
                      <a:pt x="19162" y="75"/>
                    </a:cubicBezTo>
                    <a:cubicBezTo>
                      <a:pt x="18669" y="1105"/>
                      <a:pt x="14562" y="1912"/>
                      <a:pt x="9589" y="1912"/>
                    </a:cubicBezTo>
                    <a:cubicBezTo>
                      <a:pt x="4601" y="1912"/>
                      <a:pt x="344" y="1075"/>
                      <a:pt x="1" y="0"/>
                    </a:cubicBez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441373" y="3604487"/>
                <a:ext cx="731737" cy="843378"/>
              </a:xfrm>
              <a:custGeom>
                <a:avLst/>
                <a:gdLst/>
                <a:ahLst/>
                <a:cxnLst/>
                <a:rect l="l" t="t" r="r" b="b"/>
                <a:pathLst>
                  <a:path w="19178" h="22104" extrusionOk="0">
                    <a:moveTo>
                      <a:pt x="1" y="0"/>
                    </a:moveTo>
                    <a:lnTo>
                      <a:pt x="1599" y="22104"/>
                    </a:lnTo>
                    <a:lnTo>
                      <a:pt x="16265" y="22104"/>
                    </a:lnTo>
                    <a:lnTo>
                      <a:pt x="19177" y="75"/>
                    </a:lnTo>
                    <a:lnTo>
                      <a:pt x="19177" y="75"/>
                    </a:lnTo>
                    <a:cubicBezTo>
                      <a:pt x="18684" y="1105"/>
                      <a:pt x="14682" y="1912"/>
                      <a:pt x="9604" y="1912"/>
                    </a:cubicBezTo>
                    <a:cubicBezTo>
                      <a:pt x="4511" y="1912"/>
                      <a:pt x="359" y="107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7"/>
            <p:cNvSpPr/>
            <p:nvPr/>
          </p:nvSpPr>
          <p:spPr>
            <a:xfrm rot="405879">
              <a:off x="7763983" y="3643019"/>
              <a:ext cx="367919" cy="387762"/>
            </a:xfrm>
            <a:custGeom>
              <a:avLst/>
              <a:gdLst/>
              <a:ahLst/>
              <a:cxnLst/>
              <a:rect l="l" t="t" r="r" b="b"/>
              <a:pathLst>
                <a:path w="9679" h="10201" fill="none" extrusionOk="0">
                  <a:moveTo>
                    <a:pt x="1255" y="1837"/>
                  </a:moveTo>
                  <a:cubicBezTo>
                    <a:pt x="255" y="2584"/>
                    <a:pt x="1" y="4152"/>
                    <a:pt x="703" y="5183"/>
                  </a:cubicBezTo>
                  <a:cubicBezTo>
                    <a:pt x="1330" y="6079"/>
                    <a:pt x="2525" y="6512"/>
                    <a:pt x="2928" y="7527"/>
                  </a:cubicBezTo>
                  <a:cubicBezTo>
                    <a:pt x="3197" y="8170"/>
                    <a:pt x="3092" y="8946"/>
                    <a:pt x="3481" y="9514"/>
                  </a:cubicBezTo>
                  <a:cubicBezTo>
                    <a:pt x="3824" y="9992"/>
                    <a:pt x="4466" y="10201"/>
                    <a:pt x="5034" y="10096"/>
                  </a:cubicBezTo>
                  <a:cubicBezTo>
                    <a:pt x="5616" y="9992"/>
                    <a:pt x="6109" y="9618"/>
                    <a:pt x="6468" y="9155"/>
                  </a:cubicBezTo>
                  <a:cubicBezTo>
                    <a:pt x="7573" y="7647"/>
                    <a:pt x="7110" y="5556"/>
                    <a:pt x="7453" y="3719"/>
                  </a:cubicBezTo>
                  <a:cubicBezTo>
                    <a:pt x="7707" y="2270"/>
                    <a:pt x="8529" y="911"/>
                    <a:pt x="9679" y="0"/>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1325" y="4020828"/>
              <a:ext cx="472748" cy="583169"/>
            </a:xfrm>
            <a:custGeom>
              <a:avLst/>
              <a:gdLst/>
              <a:ahLst/>
              <a:cxnLst/>
              <a:rect l="l" t="t" r="r" b="b"/>
              <a:pathLst>
                <a:path w="10425" h="12860" fill="none" extrusionOk="0">
                  <a:moveTo>
                    <a:pt x="523" y="12307"/>
                  </a:moveTo>
                  <a:cubicBezTo>
                    <a:pt x="0" y="11605"/>
                    <a:pt x="75" y="10604"/>
                    <a:pt x="448" y="9813"/>
                  </a:cubicBezTo>
                  <a:cubicBezTo>
                    <a:pt x="822" y="9021"/>
                    <a:pt x="1449" y="8379"/>
                    <a:pt x="2016" y="7707"/>
                  </a:cubicBezTo>
                  <a:cubicBezTo>
                    <a:pt x="2584" y="7035"/>
                    <a:pt x="3107" y="6288"/>
                    <a:pt x="3241" y="5422"/>
                  </a:cubicBezTo>
                  <a:cubicBezTo>
                    <a:pt x="3346" y="4660"/>
                    <a:pt x="3122" y="3883"/>
                    <a:pt x="3017" y="3122"/>
                  </a:cubicBezTo>
                  <a:cubicBezTo>
                    <a:pt x="2898" y="2360"/>
                    <a:pt x="2913" y="1509"/>
                    <a:pt x="3405" y="911"/>
                  </a:cubicBezTo>
                  <a:cubicBezTo>
                    <a:pt x="4152" y="0"/>
                    <a:pt x="5720" y="179"/>
                    <a:pt x="6557" y="1016"/>
                  </a:cubicBezTo>
                  <a:cubicBezTo>
                    <a:pt x="7393" y="1852"/>
                    <a:pt x="7677" y="3092"/>
                    <a:pt x="7796" y="4257"/>
                  </a:cubicBezTo>
                  <a:cubicBezTo>
                    <a:pt x="7946" y="5810"/>
                    <a:pt x="7871" y="7378"/>
                    <a:pt x="8155" y="8916"/>
                  </a:cubicBezTo>
                  <a:cubicBezTo>
                    <a:pt x="8438" y="10455"/>
                    <a:pt x="9125" y="11993"/>
                    <a:pt x="10425" y="12859"/>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rot="433640">
              <a:off x="7944744" y="3998366"/>
              <a:ext cx="243475" cy="459674"/>
            </a:xfrm>
            <a:custGeom>
              <a:avLst/>
              <a:gdLst/>
              <a:ahLst/>
              <a:cxnLst/>
              <a:rect l="l" t="t" r="r" b="b"/>
              <a:pathLst>
                <a:path w="6677" h="12606" fill="none" extrusionOk="0">
                  <a:moveTo>
                    <a:pt x="6677" y="30"/>
                  </a:moveTo>
                  <a:cubicBezTo>
                    <a:pt x="5676" y="15"/>
                    <a:pt x="4660" y="0"/>
                    <a:pt x="3719" y="344"/>
                  </a:cubicBezTo>
                  <a:cubicBezTo>
                    <a:pt x="2779" y="672"/>
                    <a:pt x="1942" y="1449"/>
                    <a:pt x="1808" y="2435"/>
                  </a:cubicBezTo>
                  <a:cubicBezTo>
                    <a:pt x="1733" y="2987"/>
                    <a:pt x="1882" y="3585"/>
                    <a:pt x="1614" y="4063"/>
                  </a:cubicBezTo>
                  <a:cubicBezTo>
                    <a:pt x="1255" y="4705"/>
                    <a:pt x="269" y="4914"/>
                    <a:pt x="105" y="5646"/>
                  </a:cubicBezTo>
                  <a:cubicBezTo>
                    <a:pt x="1" y="6168"/>
                    <a:pt x="404" y="6661"/>
                    <a:pt x="852" y="6945"/>
                  </a:cubicBezTo>
                  <a:cubicBezTo>
                    <a:pt x="1300" y="7229"/>
                    <a:pt x="1838" y="7408"/>
                    <a:pt x="2196" y="7796"/>
                  </a:cubicBezTo>
                  <a:cubicBezTo>
                    <a:pt x="3152" y="8812"/>
                    <a:pt x="2554" y="10604"/>
                    <a:pt x="3376" y="11739"/>
                  </a:cubicBezTo>
                  <a:cubicBezTo>
                    <a:pt x="3794" y="12322"/>
                    <a:pt x="4586" y="12605"/>
                    <a:pt x="5288" y="12426"/>
                  </a:cubicBezTo>
                  <a:cubicBezTo>
                    <a:pt x="5975" y="12247"/>
                    <a:pt x="6542" y="11635"/>
                    <a:pt x="6647" y="10918"/>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91325" y="3818738"/>
              <a:ext cx="147900" cy="147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70" name="Google Shape;155;p27"/>
          <p:cNvSpPr txBox="1">
            <a:spLocks/>
          </p:cNvSpPr>
          <p:nvPr/>
        </p:nvSpPr>
        <p:spPr>
          <a:xfrm>
            <a:off x="1215907" y="2512603"/>
            <a:ext cx="4123572" cy="12363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anrope ExtraBold"/>
              <a:buNone/>
              <a:defRPr sz="5000" b="0" i="0" u="none" strike="noStrike" cap="none">
                <a:solidFill>
                  <a:schemeClr val="dk1"/>
                </a:solidFill>
                <a:latin typeface="Manrope ExtraBold"/>
                <a:ea typeface="Manrope ExtraBold"/>
                <a:cs typeface="Manrope ExtraBold"/>
                <a:sym typeface="Manrope ExtraBold"/>
              </a:defRPr>
            </a:lvl1pPr>
            <a:lvl2pPr marR="0" lvl="1"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2pPr>
            <a:lvl3pPr marR="0" lvl="2"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3pPr>
            <a:lvl4pPr marR="0" lvl="3"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4pPr>
            <a:lvl5pPr marR="0" lvl="4"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5pPr>
            <a:lvl6pPr marR="0" lvl="5"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6pPr>
            <a:lvl7pPr marR="0" lvl="6"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7pPr>
            <a:lvl8pPr marR="0" lvl="7"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8pPr>
            <a:lvl9pPr marR="0" lvl="8" algn="ctr" rtl="0">
              <a:lnSpc>
                <a:spcPct val="100000"/>
              </a:lnSpc>
              <a:spcBef>
                <a:spcPts val="0"/>
              </a:spcBef>
              <a:spcAft>
                <a:spcPts val="0"/>
              </a:spcAft>
              <a:buClr>
                <a:srgbClr val="191919"/>
              </a:buClr>
              <a:buSzPts val="5200"/>
              <a:buFont typeface="Manrope ExtraBold"/>
              <a:buNone/>
              <a:defRPr sz="5200" b="0" i="0" u="none" strike="noStrike" cap="none">
                <a:solidFill>
                  <a:srgbClr val="191919"/>
                </a:solidFill>
                <a:latin typeface="Manrope ExtraBold"/>
                <a:ea typeface="Manrope ExtraBold"/>
                <a:cs typeface="Manrope ExtraBold"/>
                <a:sym typeface="Manrope ExtraBold"/>
              </a:defRPr>
            </a:lvl9pPr>
          </a:lstStyle>
          <a:p>
            <a:r>
              <a:rPr lang="en-US" sz="1800" dirty="0">
                <a:solidFill>
                  <a:srgbClr val="309985"/>
                </a:solidFill>
              </a:rPr>
              <a:t>k-Nearest Neighbors (R, C)</a:t>
            </a:r>
          </a:p>
          <a:p>
            <a:r>
              <a:rPr lang="en-US" sz="1800" dirty="0">
                <a:solidFill>
                  <a:schemeClr val="dk2"/>
                </a:solidFill>
              </a:rPr>
              <a:t>Decision Trees (R,C)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Các bước của học máy trong KNN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751055" y="717886"/>
            <a:ext cx="7842136" cy="586229"/>
          </a:xfrm>
        </p:spPr>
        <p:txBody>
          <a:bodyPr/>
          <a:lstStyle/>
          <a:p>
            <a:pPr marL="112713" indent="0">
              <a:spcAft>
                <a:spcPts val="600"/>
              </a:spcAft>
            </a:pPr>
            <a:r>
              <a:rPr lang="en-US" b="1" dirty="0" err="1"/>
              <a:t>Bước</a:t>
            </a:r>
            <a:r>
              <a:rPr lang="en-US" b="1" dirty="0"/>
              <a:t> 1</a:t>
            </a:r>
            <a:r>
              <a:rPr lang="en-US" dirty="0"/>
              <a:t>: </a:t>
            </a:r>
            <a:r>
              <a:rPr lang="en-US" dirty="0" err="1"/>
              <a:t>Tính</a:t>
            </a:r>
            <a:r>
              <a:rPr lang="en-US" dirty="0"/>
              <a:t> </a:t>
            </a:r>
            <a:r>
              <a:rPr lang="en-US" dirty="0" err="1"/>
              <a:t>khoảng</a:t>
            </a:r>
            <a:r>
              <a:rPr lang="en-US" dirty="0"/>
              <a:t> </a:t>
            </a:r>
            <a:r>
              <a:rPr lang="en-US" dirty="0" err="1"/>
              <a:t>cách</a:t>
            </a:r>
            <a:r>
              <a:rPr lang="en-US" dirty="0"/>
              <a:t> </a:t>
            </a:r>
            <a:r>
              <a:rPr lang="en-US" dirty="0" err="1"/>
              <a:t>từ</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tới</a:t>
            </a:r>
            <a:r>
              <a:rPr lang="en-US" dirty="0"/>
              <a:t> </a:t>
            </a:r>
            <a:r>
              <a:rPr lang="en-US" dirty="0" err="1"/>
              <a:t>các</a:t>
            </a:r>
            <a:r>
              <a:rPr lang="en-US" dirty="0"/>
              <a:t> </a:t>
            </a:r>
            <a:r>
              <a:rPr lang="en-US" dirty="0" err="1"/>
              <a:t>điểm</a:t>
            </a:r>
            <a:r>
              <a:rPr lang="en-US" dirty="0"/>
              <a:t> </a:t>
            </a:r>
            <a:r>
              <a:rPr lang="en-US" dirty="0" err="1"/>
              <a:t>thuộc</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Có</a:t>
            </a:r>
            <a:r>
              <a:rPr lang="en-US" dirty="0"/>
              <a:t> 3 </a:t>
            </a:r>
            <a:r>
              <a:rPr lang="en-US" dirty="0" err="1"/>
              <a:t>cách</a:t>
            </a:r>
            <a:r>
              <a:rPr lang="en-US" dirty="0"/>
              <a:t> </a:t>
            </a:r>
            <a:r>
              <a:rPr lang="en-US" dirty="0" err="1"/>
              <a:t>tính</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endParaRPr lang="en-US" dirty="0"/>
          </a:p>
          <a:p>
            <a:pPr>
              <a:spcAft>
                <a:spcPts val="600"/>
              </a:spcAft>
            </a:pPr>
            <a:r>
              <a:rPr lang="en-US" dirty="0"/>
              <a:t>	</a:t>
            </a:r>
          </a:p>
          <a:p>
            <a:pPr>
              <a:spcAft>
                <a:spcPts val="600"/>
              </a:spcAft>
            </a:pPr>
            <a:endParaRPr lang="en-US" dirty="0"/>
          </a:p>
          <a:p>
            <a:pPr>
              <a:spcAft>
                <a:spcPts val="600"/>
              </a:spcAft>
            </a:pPr>
            <a:endParaRPr lang="en-US" dirty="0"/>
          </a:p>
          <a:p>
            <a:pPr>
              <a:spcAft>
                <a:spcPts val="600"/>
              </a:spcAft>
            </a:pPr>
            <a:r>
              <a:rPr lang="en-US" dirty="0"/>
              <a:t>	</a:t>
            </a:r>
          </a:p>
        </p:txBody>
      </p:sp>
      <p:grpSp>
        <p:nvGrpSpPr>
          <p:cNvPr id="11" name="Group 10"/>
          <p:cNvGrpSpPr/>
          <p:nvPr/>
        </p:nvGrpSpPr>
        <p:grpSpPr>
          <a:xfrm>
            <a:off x="1114647" y="2472237"/>
            <a:ext cx="4836915" cy="1069271"/>
            <a:chOff x="1163420" y="2545551"/>
            <a:chExt cx="4836915" cy="1069271"/>
          </a:xfrm>
        </p:grpSpPr>
        <p:sp>
          <p:nvSpPr>
            <p:cNvPr id="8" name="Rectangle 7"/>
            <p:cNvSpPr/>
            <p:nvPr/>
          </p:nvSpPr>
          <p:spPr>
            <a:xfrm>
              <a:off x="1163420" y="2545551"/>
              <a:ext cx="4836915" cy="492443"/>
            </a:xfrm>
            <a:prstGeom prst="rect">
              <a:avLst/>
            </a:prstGeom>
          </p:spPr>
          <p:txBody>
            <a:bodyPr wrap="square">
              <a:spAutoFit/>
            </a:bodyPr>
            <a:lstStyle/>
            <a:p>
              <a:pPr>
                <a:spcAft>
                  <a:spcPts val="600"/>
                </a:spcAft>
              </a:pPr>
              <a:r>
                <a:rPr lang="en-US" sz="1300" dirty="0" err="1">
                  <a:solidFill>
                    <a:srgbClr val="09264D"/>
                  </a:solidFill>
                  <a:latin typeface="Albert Sans" panose="020B0604020202020204" charset="0"/>
                </a:rPr>
                <a:t>Khoảng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cách</a:t>
              </a:r>
              <a:r>
                <a:rPr lang="en-US" sz="1300" dirty="0">
                  <a:solidFill>
                    <a:srgbClr val="09264D"/>
                  </a:solidFill>
                  <a:latin typeface="Albert Sans" panose="020B0604020202020204" charset="0"/>
                </a:rPr>
                <a:t> Manhattan: </a:t>
              </a:r>
              <a:r>
                <a:rPr lang="en-US" sz="1300" dirty="0" err="1">
                  <a:solidFill>
                    <a:srgbClr val="09264D"/>
                  </a:solidFill>
                  <a:latin typeface="Albert Sans" panose="020B0604020202020204" charset="0"/>
                </a:rPr>
                <a:t>Tính</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dựa</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trên</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tổng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khoảng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cách</a:t>
              </a:r>
              <a:r>
                <a:rPr lang="en-US" sz="1300" dirty="0">
                  <a:solidFill>
                    <a:srgbClr val="09264D"/>
                  </a:solidFill>
                  <a:latin typeface="Albert Sans" panose="020B0604020202020204" charset="0"/>
                </a:rPr>
                <a:t> di </a:t>
              </a:r>
              <a:r>
                <a:rPr lang="en-US" sz="1300" dirty="0" err="1">
                  <a:solidFill>
                    <a:srgbClr val="09264D"/>
                  </a:solidFill>
                  <a:latin typeface="Albert Sans" panose="020B0604020202020204" charset="0"/>
                </a:rPr>
                <a:t>chuyển</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của</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dữ</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liệu</a:t>
              </a:r>
              <a:endParaRPr lang="en-US" sz="1300" dirty="0">
                <a:solidFill>
                  <a:srgbClr val="09264D"/>
                </a:solidFill>
                <a:latin typeface="Albert Sans" panose="020B0604020202020204" charset="0"/>
              </a:endParaRPr>
            </a:p>
          </p:txBody>
        </p:sp>
        <mc:AlternateContent xmlns:mc="http://schemas.openxmlformats.org/markup-compatibility/2006" xmlns:a14="http://schemas.microsoft.com/office/drawing/2010/main">
          <mc:Choice Requires="a14">
            <p:sp>
              <p:nvSpPr>
                <p:cNvPr id="17" name="TextBox 16"/>
                <p:cNvSpPr txBox="1"/>
                <p:nvPr/>
              </p:nvSpPr>
              <p:spPr>
                <a:xfrm>
                  <a:off x="1439681" y="3052232"/>
                  <a:ext cx="3678226" cy="5625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solidFill>
                              <a:srgbClr val="09264D"/>
                            </a:solidFill>
                            <a:latin typeface="Cambria Math" panose="02040503050406030204" pitchFamily="18" charset="0"/>
                          </a:rPr>
                          <m:t>𝑑</m:t>
                        </m:r>
                        <m:d>
                          <m:dPr>
                            <m:ctrlPr>
                              <a:rPr lang="en-US" sz="1300" b="0" i="1" smtClean="0">
                                <a:solidFill>
                                  <a:srgbClr val="09264D"/>
                                </a:solidFill>
                                <a:latin typeface="Cambria Math" panose="02040503050406030204" pitchFamily="18" charset="0"/>
                              </a:rPr>
                            </m:ctrlPr>
                          </m:dPr>
                          <m:e>
                            <m:r>
                              <a:rPr lang="en-US" sz="1300" b="0" i="1" smtClean="0">
                                <a:solidFill>
                                  <a:srgbClr val="09264D"/>
                                </a:solidFill>
                                <a:latin typeface="Cambria Math" panose="02040503050406030204" pitchFamily="18" charset="0"/>
                              </a:rPr>
                              <m:t>𝑎</m:t>
                            </m:r>
                            <m:r>
                              <a:rPr lang="en-US" sz="1300" b="0" i="1" smtClean="0">
                                <a:solidFill>
                                  <a:srgbClr val="09264D"/>
                                </a:solidFill>
                                <a:latin typeface="Cambria Math" panose="02040503050406030204" pitchFamily="18" charset="0"/>
                              </a:rPr>
                              <m:t>,</m:t>
                            </m:r>
                            <m:r>
                              <a:rPr lang="en-US" sz="1300" b="0" i="1" smtClean="0">
                                <a:solidFill>
                                  <a:srgbClr val="09264D"/>
                                </a:solidFill>
                                <a:latin typeface="Cambria Math" panose="02040503050406030204" pitchFamily="18" charset="0"/>
                              </a:rPr>
                              <m:t>𝑏</m:t>
                            </m:r>
                          </m:e>
                        </m:d>
                        <m:r>
                          <a:rPr lang="en-US" sz="1300" b="0" i="1" smtClean="0">
                            <a:solidFill>
                              <a:srgbClr val="09264D"/>
                            </a:solidFill>
                            <a:latin typeface="Cambria Math" panose="02040503050406030204" pitchFamily="18" charset="0"/>
                          </a:rPr>
                          <m:t>=</m:t>
                        </m:r>
                        <m:nary>
                          <m:naryPr>
                            <m:chr m:val="∑"/>
                            <m:ctrlPr>
                              <a:rPr lang="en-US" sz="1300" b="0" i="1" smtClean="0">
                                <a:solidFill>
                                  <a:srgbClr val="09264D"/>
                                </a:solidFill>
                                <a:latin typeface="Cambria Math" panose="02040503050406030204" pitchFamily="18" charset="0"/>
                              </a:rPr>
                            </m:ctrlPr>
                          </m:naryPr>
                          <m:sub>
                            <m:r>
                              <m:rPr>
                                <m:brk m:alnAt="23"/>
                              </m:rPr>
                              <a:rPr lang="en-US" sz="1300" b="0" i="1" smtClean="0">
                                <a:solidFill>
                                  <a:srgbClr val="09264D"/>
                                </a:solidFill>
                                <a:latin typeface="Cambria Math" panose="02040503050406030204" pitchFamily="18" charset="0"/>
                              </a:rPr>
                              <m:t>𝑖</m:t>
                            </m:r>
                            <m:r>
                              <a:rPr lang="en-US" sz="1300" b="0" i="1" smtClean="0">
                                <a:solidFill>
                                  <a:srgbClr val="09264D"/>
                                </a:solidFill>
                                <a:latin typeface="Cambria Math" panose="02040503050406030204" pitchFamily="18" charset="0"/>
                              </a:rPr>
                              <m:t>=1</m:t>
                            </m:r>
                          </m:sub>
                          <m:sup>
                            <m:r>
                              <a:rPr lang="en-US" sz="1300" b="0" i="1" smtClean="0">
                                <a:solidFill>
                                  <a:srgbClr val="09264D"/>
                                </a:solidFill>
                                <a:latin typeface="Cambria Math" panose="02040503050406030204" pitchFamily="18" charset="0"/>
                              </a:rPr>
                              <m:t>𝑁</m:t>
                            </m:r>
                          </m:sup>
                          <m:e>
                            <m:d>
                              <m:dPr>
                                <m:begChr m:val="|"/>
                                <m:endChr m:val="|"/>
                                <m:ctrlPr>
                                  <a:rPr lang="en-US" sz="1300" b="0" i="1" smtClean="0">
                                    <a:solidFill>
                                      <a:srgbClr val="09264D"/>
                                    </a:solidFill>
                                    <a:latin typeface="Cambria Math" panose="02040503050406030204" pitchFamily="18" charset="0"/>
                                  </a:rPr>
                                </m:ctrlPr>
                              </m:dPr>
                              <m:e>
                                <m:sSub>
                                  <m:sSubPr>
                                    <m:ctrlPr>
                                      <a:rPr lang="en-US" sz="1300" i="1">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𝑎</m:t>
                                    </m:r>
                                  </m:e>
                                  <m:sub>
                                    <m:r>
                                      <a:rPr lang="en-US" sz="1300" i="1">
                                        <a:solidFill>
                                          <a:srgbClr val="09264D"/>
                                        </a:solidFill>
                                        <a:latin typeface="Cambria Math" panose="02040503050406030204" pitchFamily="18" charset="0"/>
                                      </a:rPr>
                                      <m:t>𝑖</m:t>
                                    </m:r>
                                  </m:sub>
                                </m:sSub>
                                <m:r>
                                  <a:rPr lang="en-US" sz="1300" i="1">
                                    <a:solidFill>
                                      <a:srgbClr val="09264D"/>
                                    </a:solidFill>
                                    <a:latin typeface="Cambria Math" panose="02040503050406030204" pitchFamily="18" charset="0"/>
                                  </a:rPr>
                                  <m:t> −</m:t>
                                </m:r>
                                <m:sSub>
                                  <m:sSubPr>
                                    <m:ctrlPr>
                                      <a:rPr lang="en-US" sz="1300" i="1">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𝑏</m:t>
                                    </m:r>
                                  </m:e>
                                  <m:sub>
                                    <m:r>
                                      <a:rPr lang="en-US" sz="1300" i="1">
                                        <a:solidFill>
                                          <a:srgbClr val="09264D"/>
                                        </a:solidFill>
                                        <a:latin typeface="Cambria Math" panose="02040503050406030204" pitchFamily="18" charset="0"/>
                                      </a:rPr>
                                      <m:t>𝑖</m:t>
                                    </m:r>
                                  </m:sub>
                                </m:sSub>
                              </m:e>
                            </m:d>
                          </m:e>
                        </m:nary>
                      </m:oMath>
                    </m:oMathPara>
                  </a14:m>
                  <a:endParaRPr lang="en-US" sz="1300" dirty="0">
                    <a:solidFill>
                      <a:srgbClr val="09264D"/>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39681" y="3052232"/>
                  <a:ext cx="3678226" cy="562590"/>
                </a:xfrm>
                <a:prstGeom prst="rect">
                  <a:avLst/>
                </a:prstGeom>
                <a:blipFill>
                  <a:blip r:embed="rId3"/>
                  <a:stretch>
                    <a:fillRect/>
                  </a:stretch>
                </a:blipFill>
              </p:spPr>
              <p:txBody>
                <a:bodyPr/>
                <a:lstStyle/>
                <a:p>
                  <a:r>
                    <a:rPr lang="en-US">
                      <a:noFill/>
                    </a:rPr>
                    <a:t> </a:t>
                  </a:r>
                </a:p>
              </p:txBody>
            </p:sp>
          </mc:Fallback>
        </mc:AlternateContent>
      </p:grpSp>
      <p:pic>
        <p:nvPicPr>
          <p:cNvPr id="9" name="Picture 8"/>
          <p:cNvPicPr>
            <a:picLocks noChangeAspect="1"/>
          </p:cNvPicPr>
          <p:nvPr/>
        </p:nvPicPr>
        <p:blipFill rotWithShape="1">
          <a:blip r:embed="rId4"/>
          <a:srcRect l="11344" r="23392"/>
          <a:stretch/>
        </p:blipFill>
        <p:spPr>
          <a:xfrm>
            <a:off x="6088237" y="1651578"/>
            <a:ext cx="2668178" cy="2133760"/>
          </a:xfrm>
          <a:prstGeom prst="rect">
            <a:avLst/>
          </a:prstGeom>
        </p:spPr>
      </p:pic>
      <p:grpSp>
        <p:nvGrpSpPr>
          <p:cNvPr id="12" name="Group 11"/>
          <p:cNvGrpSpPr/>
          <p:nvPr/>
        </p:nvGrpSpPr>
        <p:grpSpPr>
          <a:xfrm>
            <a:off x="1114647" y="1289229"/>
            <a:ext cx="4572000" cy="1216639"/>
            <a:chOff x="1163420" y="1229700"/>
            <a:chExt cx="4572000" cy="1216639"/>
          </a:xfrm>
        </p:grpSpPr>
        <mc:AlternateContent xmlns:mc="http://schemas.openxmlformats.org/markup-compatibility/2006" xmlns:a14="http://schemas.microsoft.com/office/drawing/2010/main">
          <mc:Choice Requires="a14">
            <p:sp>
              <p:nvSpPr>
                <p:cNvPr id="7" name="TextBox 6"/>
                <p:cNvSpPr txBox="1"/>
                <p:nvPr/>
              </p:nvSpPr>
              <p:spPr>
                <a:xfrm>
                  <a:off x="1439681" y="1668049"/>
                  <a:ext cx="3678226" cy="7782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solidFill>
                              <a:srgbClr val="09264D"/>
                            </a:solidFill>
                            <a:latin typeface="Cambria Math" panose="02040503050406030204" pitchFamily="18" charset="0"/>
                          </a:rPr>
                          <m:t>𝑑</m:t>
                        </m:r>
                        <m:d>
                          <m:dPr>
                            <m:ctrlPr>
                              <a:rPr lang="en-US" sz="1300" b="0" i="1" smtClean="0">
                                <a:solidFill>
                                  <a:srgbClr val="09264D"/>
                                </a:solidFill>
                                <a:latin typeface="Cambria Math" panose="02040503050406030204" pitchFamily="18" charset="0"/>
                              </a:rPr>
                            </m:ctrlPr>
                          </m:dPr>
                          <m:e>
                            <m:r>
                              <a:rPr lang="en-US" sz="1300" b="0" i="1" smtClean="0">
                                <a:solidFill>
                                  <a:srgbClr val="09264D"/>
                                </a:solidFill>
                                <a:latin typeface="Cambria Math" panose="02040503050406030204" pitchFamily="18" charset="0"/>
                              </a:rPr>
                              <m:t>𝑎</m:t>
                            </m:r>
                            <m:r>
                              <a:rPr lang="en-US" sz="1300" b="0" i="1" smtClean="0">
                                <a:solidFill>
                                  <a:srgbClr val="09264D"/>
                                </a:solidFill>
                                <a:latin typeface="Cambria Math" panose="02040503050406030204" pitchFamily="18" charset="0"/>
                              </a:rPr>
                              <m:t>,</m:t>
                            </m:r>
                            <m:r>
                              <a:rPr lang="en-US" sz="1300" b="0" i="1" smtClean="0">
                                <a:solidFill>
                                  <a:srgbClr val="09264D"/>
                                </a:solidFill>
                                <a:latin typeface="Cambria Math" panose="02040503050406030204" pitchFamily="18" charset="0"/>
                              </a:rPr>
                              <m:t>𝑏</m:t>
                            </m:r>
                          </m:e>
                        </m:d>
                        <m:r>
                          <a:rPr lang="en-US" sz="1300" b="0" i="1" smtClean="0">
                            <a:solidFill>
                              <a:srgbClr val="09264D"/>
                            </a:solidFill>
                            <a:latin typeface="Cambria Math" panose="02040503050406030204" pitchFamily="18" charset="0"/>
                          </a:rPr>
                          <m:t>= </m:t>
                        </m:r>
                        <m:rad>
                          <m:radPr>
                            <m:degHide m:val="on"/>
                            <m:ctrlPr>
                              <a:rPr lang="en-US" sz="1300" b="0" i="1" smtClean="0">
                                <a:solidFill>
                                  <a:srgbClr val="09264D"/>
                                </a:solidFill>
                                <a:latin typeface="Cambria Math" panose="02040503050406030204" pitchFamily="18" charset="0"/>
                              </a:rPr>
                            </m:ctrlPr>
                          </m:radPr>
                          <m:deg/>
                          <m:e>
                            <m:nary>
                              <m:naryPr>
                                <m:chr m:val="∑"/>
                                <m:ctrlPr>
                                  <a:rPr lang="en-US" sz="1300" b="0" i="1" smtClean="0">
                                    <a:solidFill>
                                      <a:srgbClr val="09264D"/>
                                    </a:solidFill>
                                    <a:latin typeface="Cambria Math" panose="02040503050406030204" pitchFamily="18" charset="0"/>
                                  </a:rPr>
                                </m:ctrlPr>
                              </m:naryPr>
                              <m:sub>
                                <m:r>
                                  <m:rPr>
                                    <m:brk m:alnAt="23"/>
                                  </m:rPr>
                                  <a:rPr lang="en-US" sz="1300" b="0" i="1" smtClean="0">
                                    <a:solidFill>
                                      <a:srgbClr val="09264D"/>
                                    </a:solidFill>
                                    <a:latin typeface="Cambria Math" panose="02040503050406030204" pitchFamily="18" charset="0"/>
                                  </a:rPr>
                                  <m:t>𝑖</m:t>
                                </m:r>
                                <m:r>
                                  <a:rPr lang="en-US" sz="1300" b="0" i="1" smtClean="0">
                                    <a:solidFill>
                                      <a:srgbClr val="09264D"/>
                                    </a:solidFill>
                                    <a:latin typeface="Cambria Math" panose="02040503050406030204" pitchFamily="18" charset="0"/>
                                  </a:rPr>
                                  <m:t>=1</m:t>
                                </m:r>
                              </m:sub>
                              <m:sup>
                                <m:r>
                                  <a:rPr lang="en-US" sz="1300" b="0" i="1" smtClean="0">
                                    <a:solidFill>
                                      <a:srgbClr val="09264D"/>
                                    </a:solidFill>
                                    <a:latin typeface="Cambria Math" panose="02040503050406030204" pitchFamily="18" charset="0"/>
                                  </a:rPr>
                                  <m:t>𝑁</m:t>
                                </m:r>
                              </m:sup>
                              <m:e>
                                <m:sSup>
                                  <m:sSupPr>
                                    <m:ctrlPr>
                                      <a:rPr lang="en-US" sz="1300" b="0" i="1" smtClean="0">
                                        <a:solidFill>
                                          <a:srgbClr val="09264D"/>
                                        </a:solidFill>
                                        <a:latin typeface="Cambria Math" panose="02040503050406030204" pitchFamily="18" charset="0"/>
                                      </a:rPr>
                                    </m:ctrlPr>
                                  </m:sSupPr>
                                  <m:e>
                                    <m:r>
                                      <a:rPr lang="en-US" sz="1300" i="1">
                                        <a:solidFill>
                                          <a:srgbClr val="09264D"/>
                                        </a:solidFill>
                                        <a:latin typeface="Cambria Math" panose="02040503050406030204" pitchFamily="18" charset="0"/>
                                      </a:rPr>
                                      <m:t>(</m:t>
                                    </m:r>
                                    <m:sSub>
                                      <m:sSubPr>
                                        <m:ctrlPr>
                                          <a:rPr lang="en-US" sz="1300" i="1" smtClean="0">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𝑎</m:t>
                                        </m:r>
                                      </m:e>
                                      <m:sub>
                                        <m:r>
                                          <a:rPr lang="en-US" sz="1300" i="1">
                                            <a:solidFill>
                                              <a:srgbClr val="09264D"/>
                                            </a:solidFill>
                                            <a:latin typeface="Cambria Math" panose="02040503050406030204" pitchFamily="18" charset="0"/>
                                          </a:rPr>
                                          <m:t>𝑖</m:t>
                                        </m:r>
                                      </m:sub>
                                    </m:sSub>
                                    <m:r>
                                      <a:rPr lang="en-US" sz="1300" i="1">
                                        <a:solidFill>
                                          <a:srgbClr val="09264D"/>
                                        </a:solidFill>
                                        <a:latin typeface="Cambria Math" panose="02040503050406030204" pitchFamily="18" charset="0"/>
                                      </a:rPr>
                                      <m:t> −</m:t>
                                    </m:r>
                                    <m:sSub>
                                      <m:sSubPr>
                                        <m:ctrlPr>
                                          <a:rPr lang="en-US" sz="1300" i="1">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𝑏</m:t>
                                        </m:r>
                                      </m:e>
                                      <m:sub>
                                        <m:r>
                                          <a:rPr lang="en-US" sz="1300" i="1">
                                            <a:solidFill>
                                              <a:srgbClr val="09264D"/>
                                            </a:solidFill>
                                            <a:latin typeface="Cambria Math" panose="02040503050406030204" pitchFamily="18" charset="0"/>
                                          </a:rPr>
                                          <m:t>𝑖</m:t>
                                        </m:r>
                                      </m:sub>
                                    </m:sSub>
                                    <m:r>
                                      <a:rPr lang="en-US" sz="1300" i="1">
                                        <a:solidFill>
                                          <a:srgbClr val="09264D"/>
                                        </a:solidFill>
                                        <a:latin typeface="Cambria Math" panose="02040503050406030204" pitchFamily="18" charset="0"/>
                                      </a:rPr>
                                      <m:t>)</m:t>
                                    </m:r>
                                  </m:e>
                                  <m:sup>
                                    <m:r>
                                      <a:rPr lang="en-US" sz="1300" b="0" i="1" smtClean="0">
                                        <a:solidFill>
                                          <a:srgbClr val="09264D"/>
                                        </a:solidFill>
                                        <a:latin typeface="Cambria Math" panose="02040503050406030204" pitchFamily="18" charset="0"/>
                                      </a:rPr>
                                      <m:t>2</m:t>
                                    </m:r>
                                  </m:sup>
                                </m:sSup>
                              </m:e>
                            </m:nary>
                          </m:e>
                        </m:rad>
                      </m:oMath>
                    </m:oMathPara>
                  </a14:m>
                  <a:endParaRPr lang="en-US" sz="1300" dirty="0">
                    <a:solidFill>
                      <a:srgbClr val="09264D"/>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39681" y="1668049"/>
                  <a:ext cx="3678226" cy="778290"/>
                </a:xfrm>
                <a:prstGeom prst="rect">
                  <a:avLst/>
                </a:prstGeom>
                <a:blipFill>
                  <a:blip r:embed="rId5"/>
                  <a:stretch>
                    <a:fillRect/>
                  </a:stretch>
                </a:blipFill>
              </p:spPr>
              <p:txBody>
                <a:bodyPr/>
                <a:lstStyle/>
                <a:p>
                  <a:r>
                    <a:rPr lang="en-US">
                      <a:noFill/>
                    </a:rPr>
                    <a:t> </a:t>
                  </a:r>
                </a:p>
              </p:txBody>
            </p:sp>
          </mc:Fallback>
        </mc:AlternateContent>
        <p:sp>
          <p:nvSpPr>
            <p:cNvPr id="10" name="Rectangle 9"/>
            <p:cNvSpPr/>
            <p:nvPr/>
          </p:nvSpPr>
          <p:spPr>
            <a:xfrm>
              <a:off x="1163420" y="1229700"/>
              <a:ext cx="4572000" cy="492443"/>
            </a:xfrm>
            <a:prstGeom prst="rect">
              <a:avLst/>
            </a:prstGeom>
          </p:spPr>
          <p:txBody>
            <a:bodyPr>
              <a:spAutoFit/>
            </a:bodyPr>
            <a:lstStyle/>
            <a:p>
              <a:pPr>
                <a:spcAft>
                  <a:spcPts val="600"/>
                </a:spcAft>
              </a:pPr>
              <a:r>
                <a:rPr lang="en-US" sz="1300" dirty="0" err="1">
                  <a:solidFill>
                    <a:srgbClr val="09264D"/>
                  </a:solidFill>
                  <a:latin typeface="Albert Sans" panose="020B0604020202020204" charset="0"/>
                </a:rPr>
                <a:t>Khoảng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cách</a:t>
              </a:r>
              <a:r>
                <a:rPr lang="en-US" sz="1300" dirty="0">
                  <a:solidFill>
                    <a:srgbClr val="09264D"/>
                  </a:solidFill>
                  <a:latin typeface="Albert Sans" panose="020B0604020202020204" charset="0"/>
                </a:rPr>
                <a:t> Euclidean: </a:t>
              </a:r>
              <a:r>
                <a:rPr lang="en-US" sz="1300" dirty="0" err="1">
                  <a:solidFill>
                    <a:srgbClr val="09264D"/>
                  </a:solidFill>
                  <a:latin typeface="Albert Sans" panose="020B0604020202020204" charset="0"/>
                </a:rPr>
                <a:t>Tính</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toán</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khoảng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cách</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giữa</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hai</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điểm</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trong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không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gian</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nhiều</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chiều</a:t>
              </a:r>
              <a:endParaRPr lang="en-US" sz="1300" dirty="0">
                <a:solidFill>
                  <a:srgbClr val="09264D"/>
                </a:solidFill>
                <a:latin typeface="Albert Sans" panose="020B0604020202020204" charset="0"/>
              </a:endParaRPr>
            </a:p>
          </p:txBody>
        </p:sp>
      </p:grpSp>
      <p:grpSp>
        <p:nvGrpSpPr>
          <p:cNvPr id="22" name="Group 21"/>
          <p:cNvGrpSpPr/>
          <p:nvPr/>
        </p:nvGrpSpPr>
        <p:grpSpPr>
          <a:xfrm>
            <a:off x="1114647" y="3604894"/>
            <a:ext cx="4836915" cy="1132657"/>
            <a:chOff x="1163420" y="2545551"/>
            <a:chExt cx="4836915" cy="1132657"/>
          </a:xfrm>
        </p:grpSpPr>
        <p:sp>
          <p:nvSpPr>
            <p:cNvPr id="23" name="Rectangle 22"/>
            <p:cNvSpPr/>
            <p:nvPr/>
          </p:nvSpPr>
          <p:spPr>
            <a:xfrm>
              <a:off x="1163420" y="2545551"/>
              <a:ext cx="4836915" cy="492443"/>
            </a:xfrm>
            <a:prstGeom prst="rect">
              <a:avLst/>
            </a:prstGeom>
          </p:spPr>
          <p:txBody>
            <a:bodyPr wrap="square">
              <a:spAutoFit/>
            </a:bodyPr>
            <a:lstStyle/>
            <a:p>
              <a:pPr>
                <a:spcAft>
                  <a:spcPts val="600"/>
                </a:spcAft>
              </a:pPr>
              <a:r>
                <a:rPr lang="en-US" sz="1300" dirty="0" err="1">
                  <a:solidFill>
                    <a:srgbClr val="09264D"/>
                  </a:solidFill>
                  <a:latin typeface="Albert Sans" panose="020B0604020202020204" charset="0"/>
                </a:rPr>
                <a:t>Khoảng</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cách</a:t>
              </a:r>
              <a:r>
                <a:rPr lang="en-US" sz="1300" dirty="0">
                  <a:solidFill>
                    <a:srgbClr val="09264D"/>
                  </a:solidFill>
                  <a:latin typeface="Albert Sans" panose="020B0604020202020204" charset="0"/>
                </a:rPr>
                <a:t> </a:t>
              </a:r>
              <a:r>
                <a:rPr lang="en-US" sz="1300" dirty="0" err="1">
                  <a:solidFill>
                    <a:srgbClr val="09264D"/>
                  </a:solidFill>
                  <a:latin typeface="Albert Sans" panose="020B0604020202020204" charset="0"/>
                </a:rPr>
                <a:t>Minkowski</a:t>
              </a:r>
              <a:r>
                <a:rPr lang="en-US" sz="1300" dirty="0">
                  <a:solidFill>
                    <a:srgbClr val="09264D"/>
                  </a:solidFill>
                  <a:latin typeface="Albert Sans" panose="020B0604020202020204" charset="0"/>
                </a:rPr>
                <a:t>: </a:t>
              </a:r>
              <a:r>
                <a:rPr lang="en-US" sz="1300" dirty="0" err="1">
                  <a:solidFill>
                    <a:srgbClr val="09264D"/>
                  </a:solidFill>
                </a:rPr>
                <a:t>Dạng</a:t>
              </a:r>
              <a:r>
                <a:rPr lang="en-US" sz="1300" dirty="0">
                  <a:solidFill>
                    <a:srgbClr val="09264D"/>
                  </a:solidFill>
                </a:rPr>
                <a:t> </a:t>
              </a:r>
              <a:r>
                <a:rPr lang="en-US" sz="1300" dirty="0" err="1">
                  <a:solidFill>
                    <a:srgbClr val="09264D"/>
                  </a:solidFill>
                </a:rPr>
                <a:t>tổng</a:t>
              </a:r>
              <a:r>
                <a:rPr lang="en-US" sz="1300" dirty="0">
                  <a:solidFill>
                    <a:srgbClr val="09264D"/>
                  </a:solidFill>
                </a:rPr>
                <a:t> </a:t>
              </a:r>
              <a:r>
                <a:rPr lang="en-US" sz="1300" dirty="0" err="1">
                  <a:solidFill>
                    <a:srgbClr val="09264D"/>
                  </a:solidFill>
                </a:rPr>
                <a:t>quát</a:t>
              </a:r>
              <a:r>
                <a:rPr lang="en-US" sz="1300" dirty="0">
                  <a:solidFill>
                    <a:srgbClr val="09264D"/>
                  </a:solidFill>
                </a:rPr>
                <a:t> </a:t>
              </a:r>
              <a:r>
                <a:rPr lang="en-US" sz="1300" dirty="0" err="1">
                  <a:solidFill>
                    <a:srgbClr val="09264D"/>
                  </a:solidFill>
                </a:rPr>
                <a:t>của</a:t>
              </a:r>
              <a:r>
                <a:rPr lang="en-US" sz="1300" dirty="0">
                  <a:solidFill>
                    <a:srgbClr val="09264D"/>
                  </a:solidFill>
                </a:rPr>
                <a:t> </a:t>
              </a:r>
              <a:r>
                <a:rPr lang="en-US" sz="1300" dirty="0" err="1">
                  <a:solidFill>
                    <a:srgbClr val="09264D"/>
                  </a:solidFill>
                </a:rPr>
                <a:t>khoảng</a:t>
              </a:r>
              <a:r>
                <a:rPr lang="en-US" sz="1300" dirty="0">
                  <a:solidFill>
                    <a:srgbClr val="09264D"/>
                  </a:solidFill>
                </a:rPr>
                <a:t> </a:t>
              </a:r>
              <a:r>
                <a:rPr lang="en-US" sz="1300" dirty="0" err="1">
                  <a:solidFill>
                    <a:srgbClr val="09264D"/>
                  </a:solidFill>
                </a:rPr>
                <a:t>cách</a:t>
              </a:r>
              <a:r>
                <a:rPr lang="en-US" sz="1300" dirty="0">
                  <a:solidFill>
                    <a:srgbClr val="09264D"/>
                  </a:solidFill>
                </a:rPr>
                <a:t> Euclidean </a:t>
              </a:r>
              <a:r>
                <a:rPr lang="en-US" sz="1300" dirty="0" err="1">
                  <a:solidFill>
                    <a:srgbClr val="09264D"/>
                  </a:solidFill>
                </a:rPr>
                <a:t>và</a:t>
              </a:r>
              <a:r>
                <a:rPr lang="en-US" sz="1300" dirty="0">
                  <a:solidFill>
                    <a:srgbClr val="09264D"/>
                  </a:solidFill>
                </a:rPr>
                <a:t> Manhattan</a:t>
              </a:r>
              <a:endParaRPr lang="en-US" sz="1300" dirty="0">
                <a:solidFill>
                  <a:srgbClr val="09264D"/>
                </a:solidFill>
                <a:latin typeface="Albert Sans" panose="020B0604020202020204" charset="0"/>
              </a:endParaRPr>
            </a:p>
          </p:txBody>
        </p:sp>
        <mc:AlternateContent xmlns:mc="http://schemas.openxmlformats.org/markup-compatibility/2006" xmlns:a14="http://schemas.microsoft.com/office/drawing/2010/main">
          <mc:Choice Requires="a14">
            <p:sp>
              <p:nvSpPr>
                <p:cNvPr id="24" name="TextBox 23"/>
                <p:cNvSpPr txBox="1"/>
                <p:nvPr/>
              </p:nvSpPr>
              <p:spPr>
                <a:xfrm>
                  <a:off x="1510020" y="2924027"/>
                  <a:ext cx="3678226" cy="754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solidFill>
                              <a:srgbClr val="09264D"/>
                            </a:solidFill>
                            <a:latin typeface="Cambria Math" panose="02040503050406030204" pitchFamily="18" charset="0"/>
                          </a:rPr>
                          <m:t>𝑑</m:t>
                        </m:r>
                        <m:d>
                          <m:dPr>
                            <m:ctrlPr>
                              <a:rPr lang="en-US" sz="1300" b="0" i="1" smtClean="0">
                                <a:solidFill>
                                  <a:srgbClr val="09264D"/>
                                </a:solidFill>
                                <a:latin typeface="Cambria Math" panose="02040503050406030204" pitchFamily="18" charset="0"/>
                              </a:rPr>
                            </m:ctrlPr>
                          </m:dPr>
                          <m:e>
                            <m:r>
                              <a:rPr lang="en-US" sz="1300" b="0" i="1" smtClean="0">
                                <a:solidFill>
                                  <a:srgbClr val="09264D"/>
                                </a:solidFill>
                                <a:latin typeface="Cambria Math" panose="02040503050406030204" pitchFamily="18" charset="0"/>
                              </a:rPr>
                              <m:t>𝑎</m:t>
                            </m:r>
                            <m:r>
                              <a:rPr lang="en-US" sz="1300" b="0" i="1" smtClean="0">
                                <a:solidFill>
                                  <a:srgbClr val="09264D"/>
                                </a:solidFill>
                                <a:latin typeface="Cambria Math" panose="02040503050406030204" pitchFamily="18" charset="0"/>
                              </a:rPr>
                              <m:t>,</m:t>
                            </m:r>
                            <m:r>
                              <a:rPr lang="en-US" sz="1300" b="0" i="1" smtClean="0">
                                <a:solidFill>
                                  <a:srgbClr val="09264D"/>
                                </a:solidFill>
                                <a:latin typeface="Cambria Math" panose="02040503050406030204" pitchFamily="18" charset="0"/>
                              </a:rPr>
                              <m:t>𝑏</m:t>
                            </m:r>
                          </m:e>
                        </m:d>
                        <m:r>
                          <a:rPr lang="en-US" sz="1300" b="0" i="1" smtClean="0">
                            <a:solidFill>
                              <a:srgbClr val="09264D"/>
                            </a:solidFill>
                            <a:latin typeface="Cambria Math" panose="02040503050406030204" pitchFamily="18" charset="0"/>
                          </a:rPr>
                          <m:t>=</m:t>
                        </m:r>
                        <m:sSup>
                          <m:sSupPr>
                            <m:ctrlPr>
                              <a:rPr lang="en-US" sz="1300" b="0" i="1" smtClean="0">
                                <a:solidFill>
                                  <a:srgbClr val="09264D"/>
                                </a:solidFill>
                                <a:latin typeface="Cambria Math" panose="02040503050406030204" pitchFamily="18" charset="0"/>
                              </a:rPr>
                            </m:ctrlPr>
                          </m:sSupPr>
                          <m:e>
                            <m:d>
                              <m:dPr>
                                <m:ctrlPr>
                                  <a:rPr lang="en-US" sz="1300" b="0" i="1" smtClean="0">
                                    <a:solidFill>
                                      <a:srgbClr val="09264D"/>
                                    </a:solidFill>
                                    <a:latin typeface="Cambria Math" panose="02040503050406030204" pitchFamily="18" charset="0"/>
                                  </a:rPr>
                                </m:ctrlPr>
                              </m:dPr>
                              <m:e>
                                <m:nary>
                                  <m:naryPr>
                                    <m:chr m:val="∑"/>
                                    <m:ctrlPr>
                                      <a:rPr lang="en-US" sz="1300" i="1">
                                        <a:solidFill>
                                          <a:srgbClr val="09264D"/>
                                        </a:solidFill>
                                        <a:latin typeface="Cambria Math" panose="02040503050406030204" pitchFamily="18" charset="0"/>
                                      </a:rPr>
                                    </m:ctrlPr>
                                  </m:naryPr>
                                  <m:sub>
                                    <m:r>
                                      <m:rPr>
                                        <m:brk m:alnAt="23"/>
                                      </m:rPr>
                                      <a:rPr lang="en-US" sz="1300" i="1">
                                        <a:solidFill>
                                          <a:srgbClr val="09264D"/>
                                        </a:solidFill>
                                        <a:latin typeface="Cambria Math" panose="02040503050406030204" pitchFamily="18" charset="0"/>
                                      </a:rPr>
                                      <m:t>𝑖</m:t>
                                    </m:r>
                                    <m:r>
                                      <a:rPr lang="en-US" sz="1300" i="1">
                                        <a:solidFill>
                                          <a:srgbClr val="09264D"/>
                                        </a:solidFill>
                                        <a:latin typeface="Cambria Math" panose="02040503050406030204" pitchFamily="18" charset="0"/>
                                      </a:rPr>
                                      <m:t>=1</m:t>
                                    </m:r>
                                  </m:sub>
                                  <m:sup>
                                    <m:r>
                                      <a:rPr lang="en-US" sz="1300" i="1">
                                        <a:solidFill>
                                          <a:srgbClr val="09264D"/>
                                        </a:solidFill>
                                        <a:latin typeface="Cambria Math" panose="02040503050406030204" pitchFamily="18" charset="0"/>
                                      </a:rPr>
                                      <m:t>𝑁</m:t>
                                    </m:r>
                                  </m:sup>
                                  <m:e>
                                    <m:sSup>
                                      <m:sSupPr>
                                        <m:ctrlPr>
                                          <a:rPr lang="en-US" sz="1300" i="1">
                                            <a:solidFill>
                                              <a:srgbClr val="09264D"/>
                                            </a:solidFill>
                                            <a:latin typeface="Cambria Math" panose="02040503050406030204" pitchFamily="18" charset="0"/>
                                          </a:rPr>
                                        </m:ctrlPr>
                                      </m:sSupPr>
                                      <m:e>
                                        <m:r>
                                          <a:rPr lang="en-US" sz="1300" i="1">
                                            <a:solidFill>
                                              <a:srgbClr val="09264D"/>
                                            </a:solidFill>
                                            <a:latin typeface="Cambria Math" panose="02040503050406030204" pitchFamily="18" charset="0"/>
                                          </a:rPr>
                                          <m:t>(</m:t>
                                        </m:r>
                                        <m:sSub>
                                          <m:sSubPr>
                                            <m:ctrlPr>
                                              <a:rPr lang="en-US" sz="1300" i="1">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𝑎</m:t>
                                            </m:r>
                                          </m:e>
                                          <m:sub>
                                            <m:r>
                                              <a:rPr lang="en-US" sz="1300" i="1">
                                                <a:solidFill>
                                                  <a:srgbClr val="09264D"/>
                                                </a:solidFill>
                                                <a:latin typeface="Cambria Math" panose="02040503050406030204" pitchFamily="18" charset="0"/>
                                              </a:rPr>
                                              <m:t>𝑖</m:t>
                                            </m:r>
                                          </m:sub>
                                        </m:sSub>
                                        <m:r>
                                          <a:rPr lang="en-US" sz="1300" i="1">
                                            <a:solidFill>
                                              <a:srgbClr val="09264D"/>
                                            </a:solidFill>
                                            <a:latin typeface="Cambria Math" panose="02040503050406030204" pitchFamily="18" charset="0"/>
                                          </a:rPr>
                                          <m:t> −</m:t>
                                        </m:r>
                                        <m:sSub>
                                          <m:sSubPr>
                                            <m:ctrlPr>
                                              <a:rPr lang="en-US" sz="1300" i="1">
                                                <a:solidFill>
                                                  <a:srgbClr val="09264D"/>
                                                </a:solidFill>
                                                <a:latin typeface="Cambria Math" panose="02040503050406030204" pitchFamily="18" charset="0"/>
                                              </a:rPr>
                                            </m:ctrlPr>
                                          </m:sSubPr>
                                          <m:e>
                                            <m:r>
                                              <a:rPr lang="en-US" sz="1300" i="1">
                                                <a:solidFill>
                                                  <a:srgbClr val="09264D"/>
                                                </a:solidFill>
                                                <a:latin typeface="Cambria Math" panose="02040503050406030204" pitchFamily="18" charset="0"/>
                                              </a:rPr>
                                              <m:t>𝑏</m:t>
                                            </m:r>
                                          </m:e>
                                          <m:sub>
                                            <m:r>
                                              <a:rPr lang="en-US" sz="1300" i="1">
                                                <a:solidFill>
                                                  <a:srgbClr val="09264D"/>
                                                </a:solidFill>
                                                <a:latin typeface="Cambria Math" panose="02040503050406030204" pitchFamily="18" charset="0"/>
                                              </a:rPr>
                                              <m:t>𝑖</m:t>
                                            </m:r>
                                          </m:sub>
                                        </m:sSub>
                                        <m:r>
                                          <a:rPr lang="en-US" sz="1300" i="1">
                                            <a:solidFill>
                                              <a:srgbClr val="09264D"/>
                                            </a:solidFill>
                                            <a:latin typeface="Cambria Math" panose="02040503050406030204" pitchFamily="18" charset="0"/>
                                          </a:rPr>
                                          <m:t>)</m:t>
                                        </m:r>
                                      </m:e>
                                      <m:sup>
                                        <m:r>
                                          <a:rPr lang="en-US" sz="1300" i="1">
                                            <a:solidFill>
                                              <a:srgbClr val="09264D"/>
                                            </a:solidFill>
                                            <a:latin typeface="Cambria Math" panose="02040503050406030204" pitchFamily="18" charset="0"/>
                                          </a:rPr>
                                          <m:t>𝑝</m:t>
                                        </m:r>
                                      </m:sup>
                                    </m:sSup>
                                  </m:e>
                                </m:nary>
                              </m:e>
                            </m:d>
                          </m:e>
                          <m:sup>
                            <m:f>
                              <m:fPr>
                                <m:ctrlPr>
                                  <a:rPr lang="en-US" sz="1300" b="0" i="1" smtClean="0">
                                    <a:solidFill>
                                      <a:srgbClr val="09264D"/>
                                    </a:solidFill>
                                    <a:latin typeface="Cambria Math" panose="02040503050406030204" pitchFamily="18" charset="0"/>
                                  </a:rPr>
                                </m:ctrlPr>
                              </m:fPr>
                              <m:num>
                                <m:r>
                                  <a:rPr lang="en-US" sz="1300" b="0" i="1" smtClean="0">
                                    <a:solidFill>
                                      <a:srgbClr val="09264D"/>
                                    </a:solidFill>
                                    <a:latin typeface="Cambria Math" panose="02040503050406030204" pitchFamily="18" charset="0"/>
                                  </a:rPr>
                                  <m:t>1</m:t>
                                </m:r>
                              </m:num>
                              <m:den>
                                <m:r>
                                  <a:rPr lang="en-US" sz="1300" b="0" i="1" smtClean="0">
                                    <a:solidFill>
                                      <a:srgbClr val="09264D"/>
                                    </a:solidFill>
                                    <a:latin typeface="Cambria Math" panose="02040503050406030204" pitchFamily="18" charset="0"/>
                                  </a:rPr>
                                  <m:t>𝑝</m:t>
                                </m:r>
                              </m:den>
                            </m:f>
                          </m:sup>
                        </m:sSup>
                      </m:oMath>
                    </m:oMathPara>
                  </a14:m>
                  <a:endParaRPr lang="en-US" sz="1300" dirty="0">
                    <a:solidFill>
                      <a:srgbClr val="09264D"/>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10020" y="2924027"/>
                  <a:ext cx="3678226" cy="754181"/>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292524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Các bước của học máy trong KNN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751055" y="799282"/>
            <a:ext cx="7842136" cy="947016"/>
          </a:xfrm>
        </p:spPr>
        <p:txBody>
          <a:bodyPr/>
          <a:lstStyle/>
          <a:p>
            <a:pPr marL="112713" indent="0" algn="just">
              <a:spcAft>
                <a:spcPts val="600"/>
              </a:spcAft>
            </a:pPr>
            <a:r>
              <a:rPr lang="en-US" b="1" dirty="0" err="1"/>
              <a:t>Bước</a:t>
            </a:r>
            <a:r>
              <a:rPr lang="en-US" b="1" dirty="0"/>
              <a:t> 2</a:t>
            </a:r>
            <a:r>
              <a:rPr lang="en-US" dirty="0"/>
              <a:t>: </a:t>
            </a:r>
            <a:r>
              <a:rPr lang="en-US" dirty="0" err="1"/>
              <a:t>Tìm</a:t>
            </a:r>
            <a:r>
              <a:rPr lang="en-US" dirty="0"/>
              <a:t> </a:t>
            </a:r>
            <a:r>
              <a:rPr lang="en-US" dirty="0" err="1"/>
              <a:t>giá</a:t>
            </a:r>
            <a:r>
              <a:rPr lang="en-US" dirty="0"/>
              <a:t> </a:t>
            </a:r>
            <a:r>
              <a:rPr lang="en-US" dirty="0" err="1"/>
              <a:t>trị</a:t>
            </a:r>
            <a:r>
              <a:rPr lang="en-US" dirty="0"/>
              <a:t> K </a:t>
            </a:r>
            <a:r>
              <a:rPr lang="en-US" dirty="0" err="1"/>
              <a:t>phù</a:t>
            </a:r>
            <a:r>
              <a:rPr lang="en-US" dirty="0"/>
              <a:t> </a:t>
            </a:r>
            <a:r>
              <a:rPr lang="en-US" dirty="0" err="1"/>
              <a:t>hợp</a:t>
            </a:r>
            <a:r>
              <a:rPr lang="en-US" dirty="0"/>
              <a:t>. </a:t>
            </a:r>
            <a:r>
              <a:rPr lang="vi-VN" dirty="0"/>
              <a:t>Điều này thường được thực hiện bằng cách tính toán khoảng cách từ điểm dữ liệu mới đến tất cả các điểm trong tập dữ liệu huấn luyện, sau đó chọn K điểm có khoảng cách ngắn nhất.</a:t>
            </a:r>
            <a:endParaRPr lang="en-US" dirty="0"/>
          </a:p>
          <a:p>
            <a:pPr>
              <a:spcAft>
                <a:spcPts val="600"/>
              </a:spcAft>
            </a:pPr>
            <a:r>
              <a:rPr lang="en-US" dirty="0"/>
              <a:t>	</a:t>
            </a:r>
          </a:p>
        </p:txBody>
      </p:sp>
      <p:pic>
        <p:nvPicPr>
          <p:cNvPr id="1026" name="Picture 2" descr="KNN - The Distance Based Machine Learning Algorithm"/>
          <p:cNvPicPr>
            <a:picLocks noChangeAspect="1" noChangeArrowheads="1"/>
          </p:cNvPicPr>
          <p:nvPr/>
        </p:nvPicPr>
        <p:blipFill rotWithShape="1">
          <a:blip r:embed="rId3">
            <a:extLst>
              <a:ext uri="{28A0092B-C50C-407E-A947-70E740481C1C}">
                <a14:useLocalDpi xmlns:a14="http://schemas.microsoft.com/office/drawing/2010/main" val="0"/>
              </a:ext>
            </a:extLst>
          </a:blip>
          <a:srcRect l="18387" t="9969"/>
          <a:stretch/>
        </p:blipFill>
        <p:spPr bwMode="auto">
          <a:xfrm>
            <a:off x="5947568" y="1746298"/>
            <a:ext cx="2716966" cy="2077345"/>
          </a:xfrm>
          <a:prstGeom prst="rect">
            <a:avLst/>
          </a:prstGeom>
          <a:noFill/>
          <a:extLst>
            <a:ext uri="{909E8E84-426E-40DD-AFC4-6F175D3DCCD1}">
              <a14:hiddenFill xmlns:a14="http://schemas.microsoft.com/office/drawing/2010/main">
                <a:solidFill>
                  <a:srgbClr val="FFFFFF"/>
                </a:solidFill>
              </a14:hiddenFill>
            </a:ext>
          </a:extLst>
        </p:spPr>
      </p:pic>
      <p:sp>
        <p:nvSpPr>
          <p:cNvPr id="18" name="Subtitle 1"/>
          <p:cNvSpPr>
            <a:spLocks noGrp="1"/>
          </p:cNvSpPr>
          <p:nvPr>
            <p:ph type="subTitle" idx="2"/>
          </p:nvPr>
        </p:nvSpPr>
        <p:spPr>
          <a:xfrm>
            <a:off x="1068458" y="1882275"/>
            <a:ext cx="4452318" cy="1714975"/>
          </a:xfrm>
        </p:spPr>
        <p:txBody>
          <a:bodyPr/>
          <a:lstStyle/>
          <a:p>
            <a:pPr marL="112713" indent="0" algn="just">
              <a:spcAft>
                <a:spcPts val="600"/>
              </a:spcAft>
            </a:pPr>
            <a:r>
              <a:rPr lang="en-US" b="1" dirty="0" err="1">
                <a:solidFill>
                  <a:srgbClr val="FF0000"/>
                </a:solidFill>
              </a:rPr>
              <a:t>Lưu</a:t>
            </a:r>
            <a:r>
              <a:rPr lang="en-US" b="1" dirty="0">
                <a:solidFill>
                  <a:srgbClr val="FF0000"/>
                </a:solidFill>
              </a:rPr>
              <a:t> ý</a:t>
            </a:r>
            <a:r>
              <a:rPr lang="en-US" sz="1200" b="1" dirty="0">
                <a:solidFill>
                  <a:srgbClr val="FF0000"/>
                </a:solidFill>
              </a:rPr>
              <a:t>:</a:t>
            </a:r>
            <a:r>
              <a:rPr lang="en-US" b="1" dirty="0">
                <a:solidFill>
                  <a:srgbClr val="FF0000"/>
                </a:solidFill>
              </a:rPr>
              <a:t> </a:t>
            </a:r>
            <a:r>
              <a:rPr lang="en-US" dirty="0"/>
              <a:t>K </a:t>
            </a:r>
            <a:r>
              <a:rPr lang="en-US" dirty="0" err="1"/>
              <a:t>nên</a:t>
            </a:r>
            <a:r>
              <a:rPr lang="en-US" dirty="0"/>
              <a:t> </a:t>
            </a:r>
            <a:r>
              <a:rPr lang="en-US" dirty="0" err="1"/>
              <a:t>là</a:t>
            </a:r>
            <a:r>
              <a:rPr lang="en-US" dirty="0"/>
              <a:t> </a:t>
            </a:r>
            <a:r>
              <a:rPr lang="en-US" dirty="0" err="1"/>
              <a:t>số</a:t>
            </a:r>
            <a:r>
              <a:rPr lang="en-US" dirty="0"/>
              <a:t> </a:t>
            </a:r>
            <a:r>
              <a:rPr lang="en-US" dirty="0" err="1"/>
              <a:t>lẻ</a:t>
            </a:r>
            <a:r>
              <a:rPr lang="en-US" dirty="0"/>
              <a:t>.</a:t>
            </a:r>
            <a:r>
              <a:rPr lang="vi-VN" dirty="0"/>
              <a:t> </a:t>
            </a:r>
            <a:r>
              <a:rPr lang="en-US" dirty="0" err="1"/>
              <a:t>Vì</a:t>
            </a:r>
            <a:r>
              <a:rPr lang="en-US" dirty="0"/>
              <a:t> k</a:t>
            </a:r>
            <a:r>
              <a:rPr lang="vi-VN" dirty="0"/>
              <a:t>hi K là số chẵn, có thể xảy ra tình huống số lượng hàng xóm gần nhất bằng nhau. Khi K là số lẻ, tình huống này ít xảy ra hơn vì sẽ có ít nhất một</a:t>
            </a:r>
            <a:r>
              <a:rPr lang="en-US" dirty="0"/>
              <a:t> </a:t>
            </a:r>
            <a:r>
              <a:rPr lang="vi-VN" dirty="0"/>
              <a:t>số lượng hàng xóm gần nhất nhiều hơn.</a:t>
            </a:r>
            <a:r>
              <a:rPr lang="en-US" dirty="0"/>
              <a:t> (</a:t>
            </a:r>
            <a:r>
              <a:rPr lang="en-US" dirty="0" err="1"/>
              <a:t>xem</a:t>
            </a:r>
            <a:r>
              <a:rPr lang="en-US" dirty="0"/>
              <a:t> </a:t>
            </a:r>
            <a:r>
              <a:rPr lang="en-US" dirty="0" err="1"/>
              <a:t>ví</a:t>
            </a:r>
            <a:r>
              <a:rPr lang="en-US" dirty="0"/>
              <a:t> </a:t>
            </a:r>
            <a:r>
              <a:rPr lang="en-US" dirty="0" err="1"/>
              <a:t>dụ</a:t>
            </a:r>
            <a:r>
              <a:rPr lang="en-US" dirty="0"/>
              <a:t> ở </a:t>
            </a:r>
            <a:r>
              <a:rPr lang="en-US" dirty="0" err="1"/>
              <a:t>hình</a:t>
            </a:r>
            <a:r>
              <a:rPr lang="en-US" dirty="0"/>
              <a:t> </a:t>
            </a:r>
            <a:r>
              <a:rPr lang="en-US" dirty="0" err="1"/>
              <a:t>bên</a:t>
            </a:r>
            <a:r>
              <a:rPr lang="en-US" dirty="0"/>
              <a:t>)</a:t>
            </a:r>
          </a:p>
        </p:txBody>
      </p:sp>
    </p:spTree>
    <p:extLst>
      <p:ext uri="{BB962C8B-B14F-4D97-AF65-F5344CB8AC3E}">
        <p14:creationId xmlns:p14="http://schemas.microsoft.com/office/powerpoint/2010/main" val="19732992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Các bước của học máy trong KNN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751055" y="799282"/>
            <a:ext cx="7842136" cy="947016"/>
          </a:xfrm>
        </p:spPr>
        <p:txBody>
          <a:bodyPr/>
          <a:lstStyle/>
          <a:p>
            <a:pPr marL="112713" indent="0" algn="just">
              <a:spcAft>
                <a:spcPts val="600"/>
              </a:spcAft>
            </a:pPr>
            <a:r>
              <a:rPr lang="en-US" b="1" dirty="0" err="1"/>
              <a:t>Bước</a:t>
            </a:r>
            <a:r>
              <a:rPr lang="en-US" b="1" dirty="0"/>
              <a:t> 3</a:t>
            </a:r>
            <a:r>
              <a:rPr lang="en-US" dirty="0"/>
              <a:t>: </a:t>
            </a:r>
            <a:r>
              <a:rPr lang="en-US" dirty="0" err="1"/>
              <a:t>Sử</a:t>
            </a:r>
            <a:r>
              <a:rPr lang="en-US" dirty="0"/>
              <a:t> </a:t>
            </a:r>
            <a:r>
              <a:rPr lang="vi-VN" dirty="0"/>
              <a:t>dụng thông tin từ các láng giềng để đưa ra dự đoán cho điểm dữ liệu mới.</a:t>
            </a:r>
            <a:endParaRPr lang="en-US" dirty="0"/>
          </a:p>
        </p:txBody>
      </p:sp>
      <p:sp>
        <p:nvSpPr>
          <p:cNvPr id="18" name="Subtitle 1"/>
          <p:cNvSpPr>
            <a:spLocks noGrp="1"/>
          </p:cNvSpPr>
          <p:nvPr>
            <p:ph type="subTitle" idx="2"/>
          </p:nvPr>
        </p:nvSpPr>
        <p:spPr>
          <a:xfrm>
            <a:off x="1113778" y="1396426"/>
            <a:ext cx="7163947" cy="2178671"/>
          </a:xfrm>
        </p:spPr>
        <p:txBody>
          <a:bodyPr/>
          <a:lstStyle/>
          <a:p>
            <a:pPr marL="112713" indent="0" algn="just">
              <a:spcAft>
                <a:spcPts val="600"/>
              </a:spcAft>
            </a:pPr>
            <a:r>
              <a:rPr lang="vi-VN" dirty="0"/>
              <a:t>Trong trường hợp phân loại, việc xác định lớp cho một điểm dữ liệu mới được thực hiện thông qua quy tắc “</a:t>
            </a:r>
            <a:r>
              <a:rPr lang="en-US" dirty="0" err="1"/>
              <a:t>bầu</a:t>
            </a:r>
            <a:r>
              <a:rPr lang="en-US" dirty="0"/>
              <a:t> </a:t>
            </a:r>
            <a:r>
              <a:rPr lang="en-US" dirty="0" err="1"/>
              <a:t>chọn</a:t>
            </a:r>
            <a:r>
              <a:rPr lang="en-US" dirty="0"/>
              <a:t> </a:t>
            </a:r>
            <a:r>
              <a:rPr lang="en-US" dirty="0" err="1"/>
              <a:t>số</a:t>
            </a:r>
            <a:r>
              <a:rPr lang="en-US" dirty="0"/>
              <a:t> </a:t>
            </a:r>
            <a:r>
              <a:rPr lang="en-US" dirty="0" err="1"/>
              <a:t>đông</a:t>
            </a:r>
            <a:r>
              <a:rPr lang="en-US" dirty="0"/>
              <a:t>”. </a:t>
            </a:r>
            <a:r>
              <a:rPr lang="vi-VN" dirty="0"/>
              <a:t>Cụ thể, lớp mà có số lượng xuất hiện nhiều nhất trong số K láng giềng gần nhất sẽ trở thành lớp dự đoán cho điểm dữ liệu mục tiêu.</a:t>
            </a:r>
            <a:endParaRPr lang="en-US" dirty="0"/>
          </a:p>
          <a:p>
            <a:pPr marL="112713" indent="0" algn="just">
              <a:spcAft>
                <a:spcPts val="600"/>
              </a:spcAft>
            </a:pPr>
            <a:r>
              <a:rPr lang="vi-VN" dirty="0"/>
              <a:t>Trong trường hợp hồi quy, kết quả sẽ là trung bình (hoặc trọng số) của các giá trị đầu ra của K láng giềng gần nhất. Trọng số thường được chọn dựa trên khoảng cách, với các láng giềng gần hơn có trọng số lớn hơn.</a:t>
            </a:r>
            <a:endParaRPr lang="en-US" dirty="0"/>
          </a:p>
        </p:txBody>
      </p:sp>
    </p:spTree>
    <p:extLst>
      <p:ext uri="{BB962C8B-B14F-4D97-AF65-F5344CB8AC3E}">
        <p14:creationId xmlns:p14="http://schemas.microsoft.com/office/powerpoint/2010/main" val="42941875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lvl="0"/>
            <a:r>
              <a:rPr lang="en-US" sz="2800" dirty="0" err="1">
                <a:effectLst>
                  <a:outerShdw blurRad="38100" dist="38100" dir="2700000" algn="tl">
                    <a:srgbClr val="000000">
                      <a:alpha val="43137"/>
                    </a:srgbClr>
                  </a:outerShdw>
                </a:effectLst>
              </a:rPr>
              <a:t>Chuẩn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hóa</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dữ</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liệu</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661677" y="752009"/>
            <a:ext cx="7842136" cy="1234919"/>
          </a:xfrm>
        </p:spPr>
        <p:txBody>
          <a:bodyPr/>
          <a:lstStyle/>
          <a:p>
            <a:pPr marL="112713" indent="0" algn="just">
              <a:spcAft>
                <a:spcPts val="600"/>
              </a:spcAft>
            </a:pPr>
            <a:r>
              <a:rPr lang="vi-VN" dirty="0"/>
              <a:t>Việc chuẩn hóa dữ liệu là một bước quan trọng trong quá trình tiền xử lý dữ liệu và nó có thể ảnh hưởng đến hiệu suất </a:t>
            </a:r>
            <a:r>
              <a:rPr lang="en-US" dirty="0" err="1"/>
              <a:t>và</a:t>
            </a:r>
            <a:r>
              <a:rPr lang="en-US" dirty="0"/>
              <a:t> </a:t>
            </a:r>
            <a:r>
              <a:rPr lang="en-US" dirty="0" err="1"/>
              <a:t>độ</a:t>
            </a:r>
            <a:r>
              <a:rPr lang="en-US" dirty="0"/>
              <a:t> </a:t>
            </a:r>
            <a:r>
              <a:rPr lang="en-US" dirty="0" err="1"/>
              <a:t>chính</a:t>
            </a:r>
            <a:r>
              <a:rPr lang="en-US" dirty="0"/>
              <a:t> </a:t>
            </a:r>
            <a:r>
              <a:rPr lang="en-US" dirty="0" err="1"/>
              <a:t>xác</a:t>
            </a:r>
            <a:r>
              <a:rPr lang="en-US" dirty="0"/>
              <a:t> </a:t>
            </a:r>
            <a:r>
              <a:rPr lang="vi-VN" dirty="0"/>
              <a:t>của nhiều thuật toán học máy, StandardScaler là một công cụ phổ biến để thực hiện việc này, </a:t>
            </a:r>
            <a:r>
              <a:rPr lang="en-US" dirty="0" err="1"/>
              <a:t>công</a:t>
            </a:r>
            <a:r>
              <a:rPr lang="en-US" dirty="0"/>
              <a:t> </a:t>
            </a:r>
            <a:r>
              <a:rPr lang="en-US" dirty="0" err="1"/>
              <a:t>cụ</a:t>
            </a:r>
            <a:r>
              <a:rPr lang="en-US" dirty="0"/>
              <a:t> </a:t>
            </a:r>
            <a:r>
              <a:rPr lang="en-US" dirty="0" err="1"/>
              <a:t>này</a:t>
            </a:r>
            <a:r>
              <a:rPr lang="en-US" dirty="0"/>
              <a:t> </a:t>
            </a:r>
            <a:r>
              <a:rPr lang="vi-VN" dirty="0"/>
              <a:t>biến đổi dữ liệu sao cho mỗi đặc trưng có giá trị trung bình bằng 0 và độ lệch chuẩn bằng 1.</a:t>
            </a:r>
            <a:r>
              <a:rPr lang="en-US" dirty="0"/>
              <a:t> </a:t>
            </a:r>
            <a:r>
              <a:rPr lang="en-US" dirty="0" err="1"/>
              <a:t>StandardScaler</a:t>
            </a:r>
            <a:r>
              <a:rPr lang="en-US" dirty="0"/>
              <a:t> </a:t>
            </a:r>
            <a:r>
              <a:rPr lang="en-US" dirty="0" err="1"/>
              <a:t>được</a:t>
            </a:r>
            <a:r>
              <a:rPr lang="en-US" dirty="0"/>
              <a:t> </a:t>
            </a:r>
            <a:r>
              <a:rPr lang="en-US" dirty="0" err="1"/>
              <a:t>viết</a:t>
            </a:r>
            <a:r>
              <a:rPr lang="en-US" dirty="0"/>
              <a:t> </a:t>
            </a:r>
            <a:r>
              <a:rPr lang="en-US" dirty="0" err="1"/>
              <a:t>dưới</a:t>
            </a:r>
            <a:r>
              <a:rPr lang="en-US" dirty="0"/>
              <a:t> </a:t>
            </a:r>
            <a:r>
              <a:rPr lang="en-US" dirty="0" err="1"/>
              <a:t>dạng</a:t>
            </a:r>
            <a:r>
              <a:rPr lang="en-US" dirty="0"/>
              <a:t>:</a:t>
            </a:r>
          </a:p>
          <a:p>
            <a:pPr marL="112713" indent="0" algn="just">
              <a:spcAft>
                <a:spcPts val="600"/>
              </a:spcAft>
            </a:pPr>
            <a:r>
              <a:rPr lang="en-US" dirty="0"/>
              <a:t>	</a:t>
            </a:r>
          </a:p>
        </p:txBody>
      </p:sp>
      <mc:AlternateContent xmlns:mc="http://schemas.openxmlformats.org/markup-compatibility/2006" xmlns:a14="http://schemas.microsoft.com/office/drawing/2010/main">
        <mc:Choice Requires="a14">
          <p:sp>
            <p:nvSpPr>
              <p:cNvPr id="9" name="Rectangle 8"/>
              <p:cNvSpPr/>
              <p:nvPr/>
            </p:nvSpPr>
            <p:spPr>
              <a:xfrm>
                <a:off x="1492700" y="2598714"/>
                <a:ext cx="1057212"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ea typeface="Cambria Math" panose="02040503050406030204" pitchFamily="18" charset="0"/>
                            </a:rPr>
                            <m:t>𝜎</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492700" y="2598714"/>
                <a:ext cx="1057212" cy="461280"/>
              </a:xfrm>
              <a:prstGeom prst="rect">
                <a:avLst/>
              </a:prstGeom>
              <a:blipFill>
                <a:blip r:embed="rId3"/>
                <a:stretch>
                  <a:fillRect/>
                </a:stretch>
              </a:blipFill>
            </p:spPr>
            <p:txBody>
              <a:bodyPr/>
              <a:lstStyle/>
              <a:p>
                <a:r>
                  <a:rPr lang="en-US">
                    <a:noFill/>
                  </a:rPr>
                  <a:t> </a:t>
                </a:r>
              </a:p>
            </p:txBody>
          </p:sp>
        </mc:Fallback>
      </mc:AlternateContent>
      <p:sp>
        <p:nvSpPr>
          <p:cNvPr id="13" name="Subtitle 1"/>
          <p:cNvSpPr>
            <a:spLocks noGrp="1"/>
          </p:cNvSpPr>
          <p:nvPr>
            <p:ph type="subTitle" idx="2"/>
          </p:nvPr>
        </p:nvSpPr>
        <p:spPr>
          <a:xfrm>
            <a:off x="3179193" y="2081265"/>
            <a:ext cx="5634798" cy="1397580"/>
          </a:xfrm>
        </p:spPr>
        <p:txBody>
          <a:bodyPr/>
          <a:lstStyle/>
          <a:p>
            <a:pPr>
              <a:spcAft>
                <a:spcPts val="600"/>
              </a:spcAft>
            </a:pPr>
            <a:r>
              <a:rPr lang="vi-VN" dirty="0">
                <a:solidFill>
                  <a:srgbClr val="0D0D0D"/>
                </a:solidFill>
                <a:latin typeface="Cambria Math" panose="02040503050406030204" pitchFamily="18" charset="0"/>
                <a:ea typeface="Cambria Math" panose="02040503050406030204" pitchFamily="18" charset="0"/>
              </a:rPr>
              <a:t>Trong đó:</a:t>
            </a:r>
            <a:endParaRPr lang="en-US" dirty="0">
              <a:latin typeface="Albert Sans" panose="020B0604020202020204" charset="0"/>
              <a:ea typeface="Cambria Math" panose="02040503050406030204" pitchFamily="18" charset="0"/>
            </a:endParaRPr>
          </a:p>
          <a:p>
            <a:r>
              <a:rPr lang="en-US" dirty="0">
                <a:solidFill>
                  <a:srgbClr val="0D0D0D"/>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x</a:t>
            </a:r>
            <a:r>
              <a:rPr lang="vi-VN" dirty="0">
                <a:solidFill>
                  <a:srgbClr val="0D0D0D"/>
                </a:solidFill>
                <a:latin typeface="Cambria Math" panose="02040503050406030204" pitchFamily="18" charset="0"/>
                <a:ea typeface="Cambria Math" panose="02040503050406030204" pitchFamily="18" charset="0"/>
              </a:rPr>
              <a:t> là giá trị ban đầu của đặc trưng.</a:t>
            </a:r>
          </a:p>
          <a:p>
            <a:pPr fontAlgn="base"/>
            <a:r>
              <a:rPr lang="el-GR" dirty="0">
                <a:solidFill>
                  <a:srgbClr val="0D0D0D"/>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μ</a:t>
            </a:r>
            <a:r>
              <a:rPr lang="el-GR" dirty="0">
                <a:solidFill>
                  <a:srgbClr val="0D0D0D"/>
                </a:solidFill>
                <a:latin typeface="Cambria Math" panose="02040503050406030204" pitchFamily="18" charset="0"/>
                <a:ea typeface="Cambria Math" panose="02040503050406030204" pitchFamily="18" charset="0"/>
              </a:rPr>
              <a:t> </a:t>
            </a:r>
            <a:r>
              <a:rPr lang="vi-VN" dirty="0">
                <a:solidFill>
                  <a:srgbClr val="0D0D0D"/>
                </a:solidFill>
                <a:latin typeface="Cambria Math" panose="02040503050406030204" pitchFamily="18" charset="0"/>
                <a:ea typeface="Cambria Math" panose="02040503050406030204" pitchFamily="18" charset="0"/>
              </a:rPr>
              <a:t>là giá trị trung bình của đặc trưng đó trong tập dữ liệu huấn luyện.</a:t>
            </a:r>
          </a:p>
          <a:p>
            <a:pPr fontAlgn="base"/>
            <a:r>
              <a:rPr lang="el-GR" dirty="0">
                <a:solidFill>
                  <a:srgbClr val="0D0D0D"/>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σ</a:t>
            </a:r>
            <a:r>
              <a:rPr lang="el-GR" dirty="0">
                <a:solidFill>
                  <a:srgbClr val="0D0D0D"/>
                </a:solidFill>
                <a:latin typeface="Cambria Math" panose="02040503050406030204" pitchFamily="18" charset="0"/>
                <a:ea typeface="Cambria Math" panose="02040503050406030204" pitchFamily="18" charset="0"/>
              </a:rPr>
              <a:t> </a:t>
            </a:r>
            <a:r>
              <a:rPr lang="vi-VN" dirty="0">
                <a:solidFill>
                  <a:srgbClr val="0D0D0D"/>
                </a:solidFill>
                <a:latin typeface="Cambria Math" panose="02040503050406030204" pitchFamily="18" charset="0"/>
                <a:ea typeface="Cambria Math" panose="02040503050406030204" pitchFamily="18" charset="0"/>
              </a:rPr>
              <a:t>là độ lệch chuẩn của đặc trưng đó trong tập dữ liệu huấn luyện.</a:t>
            </a:r>
          </a:p>
          <a:p>
            <a:r>
              <a:rPr lang="vi-VN" dirty="0">
                <a:solidFill>
                  <a:srgbClr val="0D0D0D"/>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z</a:t>
            </a:r>
            <a:r>
              <a:rPr lang="vi-VN" dirty="0">
                <a:solidFill>
                  <a:srgbClr val="0D0D0D"/>
                </a:solidFill>
                <a:latin typeface="Cambria Math" panose="02040503050406030204" pitchFamily="18" charset="0"/>
                <a:ea typeface="Cambria Math" panose="02040503050406030204" pitchFamily="18" charset="0"/>
              </a:rPr>
              <a:t> là giá trị đã được chuẩn hóa.</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9281456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descr="https://lh7-us.googleusercontent.com/joq9nSFE8CafCCFFWpw8ScmJwLKsyiLXT-ej3HZMlzrBbAmo-VRXpKiF8g-D-o2pa05Otj4VSQoV4CKO_nRQqW6sZvTPjxqLtH4MnKxtM3GC7G3ouRFo-Zaaiq7XqbtOpK0R_3lsqfRcLnR7xtBN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758" y="925639"/>
            <a:ext cx="4458803" cy="363666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lvl="0"/>
            <a:r>
              <a:rPr lang="en-US" sz="2800" dirty="0" err="1">
                <a:effectLst>
                  <a:outerShdw blurRad="38100" dist="38100" dir="2700000" algn="tl">
                    <a:srgbClr val="000000">
                      <a:alpha val="43137"/>
                    </a:srgbClr>
                  </a:outerShdw>
                </a:effectLst>
              </a:rPr>
              <a:t>Chuẩn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hóa</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dữ</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liệu</a:t>
            </a:r>
            <a:endParaRPr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900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lvl="0"/>
            <a:r>
              <a:rPr lang="en-US" dirty="0" err="1">
                <a:effectLst>
                  <a:outerShdw blurRad="38100" dist="38100" dir="2700000" algn="tl">
                    <a:srgbClr val="000000">
                      <a:alpha val="43137"/>
                    </a:srgbClr>
                  </a:outerShdw>
                </a:effectLst>
              </a:rPr>
              <a:t>Độ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thuật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675427" y="925639"/>
            <a:ext cx="7842136" cy="2176820"/>
          </a:xfrm>
        </p:spPr>
        <p:txBody>
          <a:bodyPr/>
          <a:lstStyle/>
          <a:p>
            <a:pPr marL="112713" indent="0" algn="just">
              <a:spcAft>
                <a:spcPts val="600"/>
              </a:spcAft>
            </a:pPr>
            <a:r>
              <a:rPr lang="vi-VN" dirty="0"/>
              <a:t>Sau khi mô hình đã được huấn luyện, chúng ta cần đánh giá </a:t>
            </a:r>
            <a:r>
              <a:rPr lang="en-US" dirty="0" err="1"/>
              <a:t>độ</a:t>
            </a:r>
            <a:r>
              <a:rPr lang="en-US" dirty="0"/>
              <a:t> </a:t>
            </a:r>
            <a:r>
              <a:rPr lang="en-US" dirty="0" err="1"/>
              <a:t>chính</a:t>
            </a:r>
            <a:r>
              <a:rPr lang="en-US" dirty="0"/>
              <a:t> </a:t>
            </a:r>
            <a:r>
              <a:rPr lang="en-US" dirty="0" err="1"/>
              <a:t>xác</a:t>
            </a:r>
            <a:r>
              <a:rPr lang="en-US" dirty="0"/>
              <a:t> </a:t>
            </a:r>
            <a:r>
              <a:rPr lang="vi-VN" dirty="0"/>
              <a:t>để xem </a:t>
            </a:r>
            <a:r>
              <a:rPr lang="en-US" dirty="0" err="1"/>
              <a:t>thuật</a:t>
            </a:r>
            <a:r>
              <a:rPr lang="en-US" dirty="0"/>
              <a:t> </a:t>
            </a:r>
            <a:r>
              <a:rPr lang="en-US" dirty="0" err="1"/>
              <a:t>toán</a:t>
            </a:r>
            <a:r>
              <a:rPr lang="en-US" dirty="0"/>
              <a:t> </a:t>
            </a:r>
            <a:r>
              <a:rPr lang="en-US" dirty="0" err="1"/>
              <a:t>có</a:t>
            </a:r>
            <a:r>
              <a:rPr lang="en-US" dirty="0"/>
              <a:t> </a:t>
            </a:r>
            <a:r>
              <a:rPr lang="vi-VN" dirty="0"/>
              <a:t>hoạt động</a:t>
            </a:r>
            <a:r>
              <a:rPr lang="en-US" dirty="0"/>
              <a:t> </a:t>
            </a:r>
            <a:r>
              <a:rPr lang="en-US" dirty="0" err="1"/>
              <a:t>ổn</a:t>
            </a:r>
            <a:r>
              <a:rPr lang="en-US" dirty="0"/>
              <a:t> </a:t>
            </a:r>
            <a:r>
              <a:rPr lang="en-US" dirty="0" err="1"/>
              <a:t>định</a:t>
            </a:r>
            <a:r>
              <a:rPr lang="en-US" dirty="0"/>
              <a:t> </a:t>
            </a:r>
            <a:r>
              <a:rPr lang="en-US" dirty="0" err="1"/>
              <a:t>và</a:t>
            </a:r>
            <a:r>
              <a:rPr lang="en-US" dirty="0"/>
              <a:t> </a:t>
            </a:r>
            <a:r>
              <a:rPr lang="en-US" dirty="0" err="1"/>
              <a:t>chính</a:t>
            </a:r>
            <a:r>
              <a:rPr lang="en-US" dirty="0"/>
              <a:t> </a:t>
            </a:r>
            <a:r>
              <a:rPr lang="en-US" dirty="0" err="1"/>
              <a:t>xác</a:t>
            </a:r>
            <a:r>
              <a:rPr lang="en-US" dirty="0"/>
              <a:t> </a:t>
            </a:r>
            <a:r>
              <a:rPr lang="en-US" dirty="0" err="1"/>
              <a:t>không</a:t>
            </a:r>
            <a:r>
              <a:rPr lang="vi-VN" dirty="0"/>
              <a:t>. Có nhiều phương pháp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kết</a:t>
            </a:r>
            <a:r>
              <a:rPr lang="en-US" dirty="0"/>
              <a:t> </a:t>
            </a:r>
            <a:r>
              <a:rPr lang="en-US" dirty="0" err="1"/>
              <a:t>quả</a:t>
            </a:r>
            <a:r>
              <a:rPr lang="en-US" dirty="0"/>
              <a:t> </a:t>
            </a:r>
            <a:r>
              <a:rPr lang="en-US" dirty="0" err="1"/>
              <a:t>thuật</a:t>
            </a:r>
            <a:r>
              <a:rPr lang="en-US" dirty="0"/>
              <a:t> </a:t>
            </a:r>
            <a:r>
              <a:rPr lang="en-US" dirty="0" err="1"/>
              <a:t>toán</a:t>
            </a:r>
            <a:r>
              <a:rPr lang="en-US" dirty="0"/>
              <a:t>, </a:t>
            </a:r>
            <a:r>
              <a:rPr lang="en-US" dirty="0" err="1"/>
              <a:t>trong</a:t>
            </a:r>
            <a:r>
              <a:rPr lang="en-US" dirty="0"/>
              <a:t> </a:t>
            </a:r>
            <a:r>
              <a:rPr lang="en-US" dirty="0" err="1"/>
              <a:t>đó</a:t>
            </a:r>
            <a:r>
              <a:rPr lang="vi-VN" dirty="0"/>
              <a:t> bao gồm</a:t>
            </a:r>
            <a:r>
              <a:rPr lang="en-US" dirty="0"/>
              <a:t>:</a:t>
            </a:r>
          </a:p>
          <a:p>
            <a:pPr marL="112713" indent="403225" algn="just">
              <a:spcAft>
                <a:spcPts val="600"/>
              </a:spcAft>
            </a:pPr>
            <a:r>
              <a:rPr lang="en-US" dirty="0" err="1"/>
              <a:t>Hàm</a:t>
            </a:r>
            <a:r>
              <a:rPr lang="en-US" dirty="0"/>
              <a:t>  </a:t>
            </a:r>
            <a:r>
              <a:rPr lang="en-US" dirty="0" err="1"/>
              <a:t>accuracy_score</a:t>
            </a:r>
            <a:r>
              <a:rPr lang="en-US" dirty="0"/>
              <a:t>(</a:t>
            </a:r>
            <a:r>
              <a:rPr lang="en-US" dirty="0" err="1"/>
              <a:t>Y_test</a:t>
            </a:r>
            <a:r>
              <a:rPr lang="en-US" dirty="0"/>
              <a:t>, </a:t>
            </a:r>
            <a:r>
              <a:rPr lang="en-US" dirty="0" err="1"/>
              <a:t>Y_pred</a:t>
            </a:r>
            <a:r>
              <a:rPr lang="en-US" dirty="0"/>
              <a:t>)</a:t>
            </a:r>
          </a:p>
          <a:p>
            <a:pPr marL="112713" indent="403225" algn="just">
              <a:spcAft>
                <a:spcPts val="600"/>
              </a:spcAft>
            </a:pPr>
            <a:r>
              <a:rPr lang="en-US" dirty="0"/>
              <a:t>M</a:t>
            </a:r>
            <a:r>
              <a:rPr lang="vi-VN" dirty="0"/>
              <a:t>a trận nhầm lẫn (confusion matrix)</a:t>
            </a:r>
            <a:endParaRPr lang="en-US" dirty="0"/>
          </a:p>
          <a:p>
            <a:pPr marL="112713" indent="403225" algn="just">
              <a:spcAft>
                <a:spcPts val="600"/>
              </a:spcAft>
            </a:pPr>
            <a:r>
              <a:rPr lang="en-US" dirty="0"/>
              <a:t>Receiver Operating Characteristic - Area Under Curve(ROC-AUC)</a:t>
            </a:r>
          </a:p>
        </p:txBody>
      </p:sp>
      <p:pic>
        <p:nvPicPr>
          <p:cNvPr id="3074" name="Picture 2" descr="Metrics for Evaluation of Supervised Machine Learning Mod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188" y="2770141"/>
            <a:ext cx="4758613" cy="237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900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44406" y="171580"/>
            <a:ext cx="7704000" cy="572700"/>
          </a:xfrm>
          <a:prstGeom prst="rect">
            <a:avLst/>
          </a:prstGeom>
        </p:spPr>
        <p:txBody>
          <a:bodyPr spcFirstLastPara="1" wrap="square" lIns="91425" tIns="91425" rIns="91425" bIns="91425" anchor="t" anchorCtr="0">
            <a:noAutofit/>
          </a:bodyPr>
          <a:lstStyle/>
          <a:p>
            <a:pPr lvl="0"/>
            <a:r>
              <a:rPr lang="en-US" dirty="0" err="1">
                <a:effectLst>
                  <a:outerShdw blurRad="38100" dist="38100" dir="2700000" algn="tl">
                    <a:srgbClr val="000000">
                      <a:alpha val="43137"/>
                    </a:srgbClr>
                  </a:outerShdw>
                </a:effectLst>
              </a:rPr>
              <a:t>Độ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thuật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1"/>
          <p:cNvSpPr>
            <a:spLocks noGrp="1"/>
          </p:cNvSpPr>
          <p:nvPr>
            <p:ph type="subTitle" idx="2"/>
          </p:nvPr>
        </p:nvSpPr>
        <p:spPr>
          <a:xfrm>
            <a:off x="649947" y="817865"/>
            <a:ext cx="7182913" cy="396908"/>
          </a:xfrm>
        </p:spPr>
        <p:txBody>
          <a:bodyPr/>
          <a:lstStyle/>
          <a:p>
            <a:pPr fontAlgn="base"/>
            <a:r>
              <a:rPr lang="en-US" dirty="0" err="1"/>
              <a:t>Hàm</a:t>
            </a:r>
            <a:r>
              <a:rPr lang="en-US" dirty="0"/>
              <a:t>  </a:t>
            </a:r>
            <a:r>
              <a:rPr lang="en-US" dirty="0" err="1"/>
              <a:t>accuracy_score</a:t>
            </a:r>
            <a:r>
              <a:rPr lang="en-US" dirty="0"/>
              <a:t>(</a:t>
            </a:r>
            <a:r>
              <a:rPr lang="en-US" dirty="0" err="1"/>
              <a:t>Y_test</a:t>
            </a:r>
            <a:r>
              <a:rPr lang="en-US" dirty="0"/>
              <a:t>, </a:t>
            </a:r>
            <a:r>
              <a:rPr lang="en-US" dirty="0" err="1"/>
              <a:t>Y_pred</a:t>
            </a:r>
            <a:r>
              <a:rPr lang="en-US" dirty="0"/>
              <a:t>) </a:t>
            </a:r>
            <a:r>
              <a:rPr lang="en-US" dirty="0" err="1"/>
              <a:t>thuộc</a:t>
            </a:r>
            <a:r>
              <a:rPr lang="en-US" dirty="0"/>
              <a:t> </a:t>
            </a:r>
            <a:r>
              <a:rPr lang="vi-VN" dirty="0"/>
              <a:t>thư viện ‘’sklearn.metrics’</a:t>
            </a:r>
            <a:r>
              <a:rPr lang="en-US" dirty="0"/>
              <a:t>’. </a:t>
            </a:r>
            <a:r>
              <a:rPr lang="en-US" dirty="0" err="1"/>
              <a:t>Trong</a:t>
            </a:r>
            <a:r>
              <a:rPr lang="en-US" dirty="0"/>
              <a:t> </a:t>
            </a:r>
            <a:r>
              <a:rPr lang="en-US" dirty="0" err="1"/>
              <a:t>đó</a:t>
            </a:r>
            <a:r>
              <a:rPr lang="en-US" dirty="0"/>
              <a:t>:</a:t>
            </a:r>
          </a:p>
          <a:p>
            <a:pPr marL="112713" indent="4763" algn="just">
              <a:spcAft>
                <a:spcPts val="600"/>
              </a:spcAft>
            </a:pPr>
            <a:endParaRPr lang="en-US" dirty="0"/>
          </a:p>
          <a:p>
            <a:pPr marL="112713" indent="4763" algn="just">
              <a:spcAft>
                <a:spcPts val="600"/>
              </a:spcAft>
            </a:pPr>
            <a:endParaRPr lang="en-US" dirty="0"/>
          </a:p>
          <a:p>
            <a:pPr marL="112713" indent="403225" algn="just">
              <a:spcAft>
                <a:spcPts val="600"/>
              </a:spcAft>
            </a:pPr>
            <a:endParaRPr lang="en-US" dirty="0"/>
          </a:p>
        </p:txBody>
      </p:sp>
      <p:sp>
        <p:nvSpPr>
          <p:cNvPr id="11" name="Subtitle 1"/>
          <p:cNvSpPr>
            <a:spLocks noGrp="1"/>
          </p:cNvSpPr>
          <p:nvPr>
            <p:ph type="subTitle" idx="2"/>
          </p:nvPr>
        </p:nvSpPr>
        <p:spPr>
          <a:xfrm>
            <a:off x="965493" y="1267545"/>
            <a:ext cx="7182913" cy="1797059"/>
          </a:xfrm>
        </p:spPr>
        <p:txBody>
          <a:bodyPr/>
          <a:lstStyle/>
          <a:p>
            <a:pPr marL="117475" indent="0">
              <a:spcAft>
                <a:spcPts val="600"/>
              </a:spcAft>
            </a:pPr>
            <a:r>
              <a:rPr lang="vi-VN" sz="1200" dirty="0">
                <a:solidFill>
                  <a:srgbClr val="09264D"/>
                </a:solidFill>
              </a:rPr>
              <a:t>Y_test: Là mảng chứa nhãn thực tế của dữ liệu kiểm tra (test set).</a:t>
            </a:r>
          </a:p>
          <a:p>
            <a:pPr marL="117475" indent="0">
              <a:spcAft>
                <a:spcPts val="600"/>
              </a:spcAft>
            </a:pPr>
            <a:r>
              <a:rPr lang="vi-VN" sz="1200" dirty="0">
                <a:solidFill>
                  <a:srgbClr val="09264D"/>
                </a:solidFill>
              </a:rPr>
              <a:t>Y_pred: Là mảng chứa nhãn được dự đoán bởi mô hình cho dữ liệu kiểm tra.</a:t>
            </a:r>
          </a:p>
          <a:p>
            <a:pPr marL="117475" indent="0" algn="just">
              <a:spcAft>
                <a:spcPts val="600"/>
              </a:spcAft>
            </a:pPr>
            <a:r>
              <a:rPr lang="vi-VN" sz="1200" dirty="0">
                <a:solidFill>
                  <a:srgbClr val="09264D"/>
                </a:solidFill>
              </a:rPr>
              <a:t>Hàm so sánh từng phần tử trong Y_test với tương ứng trong Y_pred để đánh giá</a:t>
            </a:r>
            <a:r>
              <a:rPr lang="en-US" sz="1200" dirty="0">
                <a:solidFill>
                  <a:srgbClr val="09264D"/>
                </a:solidFill>
              </a:rPr>
              <a:t> </a:t>
            </a:r>
            <a:r>
              <a:rPr lang="vi-VN" sz="1200" dirty="0">
                <a:solidFill>
                  <a:srgbClr val="09264D"/>
                </a:solidFill>
              </a:rPr>
              <a:t>xem mô hình dự đoán đúng bao nhiêu phần trăm so với nhãn thực tế.</a:t>
            </a:r>
          </a:p>
          <a:p>
            <a:pPr marL="117475" indent="0">
              <a:spcAft>
                <a:spcPts val="600"/>
              </a:spcAft>
            </a:pPr>
            <a:r>
              <a:rPr lang="vi-VN" sz="1200" dirty="0">
                <a:solidFill>
                  <a:srgbClr val="09264D"/>
                </a:solidFill>
              </a:rPr>
              <a:t>Độ chính xác </a:t>
            </a:r>
            <a:r>
              <a:rPr lang="en-US" sz="1200" dirty="0" err="1">
                <a:solidFill>
                  <a:srgbClr val="09264D"/>
                </a:solidFill>
              </a:rPr>
              <a:t>của</a:t>
            </a:r>
            <a:r>
              <a:rPr lang="en-US" sz="1200" dirty="0">
                <a:solidFill>
                  <a:srgbClr val="09264D"/>
                </a:solidFill>
              </a:rPr>
              <a:t> </a:t>
            </a:r>
            <a:r>
              <a:rPr lang="en-US" sz="1200" dirty="0" err="1">
                <a:solidFill>
                  <a:srgbClr val="09264D"/>
                </a:solidFill>
              </a:rPr>
              <a:t>hàm</a:t>
            </a:r>
            <a:r>
              <a:rPr lang="en-US" sz="1200" dirty="0">
                <a:solidFill>
                  <a:srgbClr val="09264D"/>
                </a:solidFill>
              </a:rPr>
              <a:t> </a:t>
            </a:r>
            <a:r>
              <a:rPr lang="vi-VN" sz="1200" dirty="0">
                <a:solidFill>
                  <a:srgbClr val="09264D"/>
                </a:solidFill>
              </a:rPr>
              <a:t>được tính bằng tỉ lệ giữa số lượng dự đoán đúng và tổng số lượng mẫu trong tập kiểm tra</a:t>
            </a:r>
            <a:endParaRPr lang="en-US" sz="1200" dirty="0"/>
          </a:p>
          <a:p>
            <a:pPr marL="112713" indent="4763" algn="just">
              <a:spcAft>
                <a:spcPts val="600"/>
              </a:spcAft>
            </a:pPr>
            <a:endParaRPr lang="en-US" dirty="0"/>
          </a:p>
          <a:p>
            <a:pPr marL="112713" indent="403225" algn="just">
              <a:spcAft>
                <a:spcPts val="600"/>
              </a:spcAft>
            </a:pPr>
            <a:endParaRPr lang="en-US" dirty="0"/>
          </a:p>
        </p:txBody>
      </p:sp>
      <mc:AlternateContent xmlns:mc="http://schemas.openxmlformats.org/markup-compatibility/2006" xmlns:a14="http://schemas.microsoft.com/office/drawing/2010/main">
        <mc:Choice Requires="a14">
          <p:sp>
            <p:nvSpPr>
              <p:cNvPr id="10" name="Rectangle 9"/>
              <p:cNvSpPr/>
              <p:nvPr/>
            </p:nvSpPr>
            <p:spPr>
              <a:xfrm>
                <a:off x="2829633" y="3064604"/>
                <a:ext cx="3085973" cy="555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𝐴𝑐𝑐𝑢𝑟𝑎𝑐𝑦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𝑆</m:t>
                          </m:r>
                          <m:r>
                            <a:rPr lang="en-US" i="1">
                              <a:latin typeface="Cambria Math" panose="02040503050406030204" pitchFamily="18" charset="0"/>
                            </a:rPr>
                            <m:t>ố </m:t>
                          </m:r>
                          <m:r>
                            <a:rPr lang="en-US" i="1">
                              <a:latin typeface="Cambria Math" panose="02040503050406030204" pitchFamily="18" charset="0"/>
                            </a:rPr>
                            <m:t>𝑙</m:t>
                          </m:r>
                          <m:r>
                            <a:rPr lang="en-US" i="1">
                              <a:latin typeface="Cambria Math" panose="02040503050406030204" pitchFamily="18" charset="0"/>
                            </a:rPr>
                            <m:t>ượ</m:t>
                          </m:r>
                          <m:r>
                            <a:rPr lang="en-US" i="1">
                              <a:latin typeface="Cambria Math" panose="02040503050406030204" pitchFamily="18" charset="0"/>
                            </a:rPr>
                            <m:t>𝑛𝑔</m:t>
                          </m:r>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ự đ</m:t>
                          </m:r>
                          <m:r>
                            <a:rPr lang="en-US" i="1">
                              <a:latin typeface="Cambria Math" panose="02040503050406030204" pitchFamily="18" charset="0"/>
                            </a:rPr>
                            <m:t>𝑜</m:t>
                          </m:r>
                          <m:r>
                            <a:rPr lang="en-US" i="1">
                              <a:latin typeface="Cambria Math" panose="02040503050406030204" pitchFamily="18" charset="0"/>
                            </a:rPr>
                            <m:t>á</m:t>
                          </m:r>
                          <m:r>
                            <a:rPr lang="en-US" i="1">
                              <a:latin typeface="Cambria Math" panose="02040503050406030204" pitchFamily="18" charset="0"/>
                            </a:rPr>
                            <m:t>𝑛</m:t>
                          </m:r>
                          <m:r>
                            <a:rPr lang="en-US" i="1">
                              <a:latin typeface="Cambria Math" panose="02040503050406030204" pitchFamily="18" charset="0"/>
                            </a:rPr>
                            <m:t> đú</m:t>
                          </m:r>
                          <m:r>
                            <a:rPr lang="en-US" i="1">
                              <a:latin typeface="Cambria Math" panose="02040503050406030204" pitchFamily="18" charset="0"/>
                            </a:rPr>
                            <m:t>𝑛𝑔</m:t>
                          </m:r>
                        </m:num>
                        <m:den>
                          <m:r>
                            <a:rPr lang="en-US" i="1">
                              <a:latin typeface="Cambria Math" panose="02040503050406030204" pitchFamily="18" charset="0"/>
                            </a:rPr>
                            <m:t>𝑇</m:t>
                          </m:r>
                          <m:r>
                            <a:rPr lang="en-US" i="1">
                              <a:latin typeface="Cambria Math" panose="02040503050406030204" pitchFamily="18" charset="0"/>
                            </a:rPr>
                            <m:t>ổ</m:t>
                          </m:r>
                          <m:r>
                            <a:rPr lang="en-US" i="1">
                              <a:latin typeface="Cambria Math" panose="02040503050406030204" pitchFamily="18" charset="0"/>
                            </a:rPr>
                            <m:t>𝑛𝑔</m:t>
                          </m:r>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ố </m:t>
                          </m:r>
                          <m:r>
                            <a:rPr lang="en-US" i="1">
                              <a:latin typeface="Cambria Math" panose="02040503050406030204" pitchFamily="18" charset="0"/>
                            </a:rPr>
                            <m:t>𝑙</m:t>
                          </m:r>
                          <m:r>
                            <a:rPr lang="en-US" i="1">
                              <a:latin typeface="Cambria Math" panose="02040503050406030204" pitchFamily="18" charset="0"/>
                            </a:rPr>
                            <m:t>ượ</m:t>
                          </m:r>
                          <m:r>
                            <a:rPr lang="en-US" i="1">
                              <a:latin typeface="Cambria Math" panose="02040503050406030204" pitchFamily="18" charset="0"/>
                            </a:rPr>
                            <m:t>𝑛𝑔</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ẫ</m:t>
                          </m:r>
                          <m:r>
                            <a:rPr lang="en-US" i="1">
                              <a:latin typeface="Cambria Math" panose="02040503050406030204" pitchFamily="18" charset="0"/>
                            </a:rPr>
                            <m:t>𝑢</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829633" y="3064604"/>
                <a:ext cx="3085973" cy="555280"/>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293749295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44406" y="171580"/>
            <a:ext cx="7704000" cy="572700"/>
          </a:xfrm>
          <a:prstGeom prst="rect">
            <a:avLst/>
          </a:prstGeom>
        </p:spPr>
        <p:txBody>
          <a:bodyPr spcFirstLastPara="1" wrap="square" lIns="91425" tIns="91425" rIns="91425" bIns="91425" anchor="t" anchorCtr="0">
            <a:noAutofit/>
          </a:bodyPr>
          <a:lstStyle/>
          <a:p>
            <a:pPr lvl="0"/>
            <a:r>
              <a:rPr lang="en-US" dirty="0" err="1">
                <a:effectLst>
                  <a:outerShdw blurRad="38100" dist="38100" dir="2700000" algn="tl">
                    <a:srgbClr val="000000">
                      <a:alpha val="43137"/>
                    </a:srgbClr>
                  </a:outerShdw>
                </a:effectLst>
              </a:rPr>
              <a:t>Độ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thuật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1"/>
          <p:cNvSpPr>
            <a:spLocks noGrp="1"/>
          </p:cNvSpPr>
          <p:nvPr>
            <p:ph type="subTitle" idx="2"/>
          </p:nvPr>
        </p:nvSpPr>
        <p:spPr>
          <a:xfrm>
            <a:off x="519318" y="739165"/>
            <a:ext cx="7182913" cy="396908"/>
          </a:xfrm>
        </p:spPr>
        <p:txBody>
          <a:bodyPr/>
          <a:lstStyle/>
          <a:p>
            <a:pPr marL="112713" indent="4763" algn="just">
              <a:spcAft>
                <a:spcPts val="600"/>
              </a:spcAft>
            </a:pPr>
            <a:r>
              <a:rPr lang="en-US" sz="1600" dirty="0">
                <a:effectLst>
                  <a:outerShdw blurRad="38100" dist="38100" dir="2700000" algn="tl">
                    <a:srgbClr val="000000">
                      <a:alpha val="43137"/>
                    </a:srgbClr>
                  </a:outerShdw>
                </a:effectLst>
              </a:rPr>
              <a:t>Ma </a:t>
            </a:r>
            <a:r>
              <a:rPr lang="en-US" sz="1600" dirty="0" err="1">
                <a:effectLst>
                  <a:outerShdw blurRad="38100" dist="38100" dir="2700000" algn="tl">
                    <a:srgbClr val="000000">
                      <a:alpha val="43137"/>
                    </a:srgbClr>
                  </a:outerShdw>
                </a:effectLst>
              </a:rPr>
              <a:t>trận</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nhầm</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lẫn</a:t>
            </a:r>
            <a:r>
              <a:rPr lang="en-US" sz="1600" dirty="0">
                <a:effectLst>
                  <a:outerShdw blurRad="38100" dist="38100" dir="2700000" algn="tl">
                    <a:srgbClr val="000000">
                      <a:alpha val="43137"/>
                    </a:srgbClr>
                  </a:outerShdw>
                </a:effectLst>
              </a:rPr>
              <a:t>(Confusion matrix) </a:t>
            </a:r>
          </a:p>
          <a:p>
            <a:pPr marL="112713" indent="4763" algn="just">
              <a:spcAft>
                <a:spcPts val="600"/>
              </a:spcAft>
            </a:pPr>
            <a:endParaRPr lang="en-US" dirty="0"/>
          </a:p>
          <a:p>
            <a:pPr marL="112713" indent="403225" algn="just">
              <a:spcAft>
                <a:spcPts val="600"/>
              </a:spcAft>
            </a:pPr>
            <a:endParaRPr lang="en-US" dirty="0"/>
          </a:p>
        </p:txBody>
      </p:sp>
      <p:sp>
        <p:nvSpPr>
          <p:cNvPr id="11" name="Subtitle 1"/>
          <p:cNvSpPr>
            <a:spLocks noGrp="1"/>
          </p:cNvSpPr>
          <p:nvPr>
            <p:ph type="subTitle" idx="2"/>
          </p:nvPr>
        </p:nvSpPr>
        <p:spPr>
          <a:xfrm>
            <a:off x="756315" y="1049403"/>
            <a:ext cx="4537014" cy="3416997"/>
          </a:xfrm>
        </p:spPr>
        <p:txBody>
          <a:bodyPr/>
          <a:lstStyle/>
          <a:p>
            <a:pPr marL="112713" indent="-57150" algn="just">
              <a:spcAft>
                <a:spcPts val="200"/>
              </a:spcAft>
            </a:pPr>
            <a:r>
              <a:rPr lang="en-US" dirty="0"/>
              <a:t>Ma </a:t>
            </a:r>
            <a:r>
              <a:rPr lang="en-US" dirty="0" err="1"/>
              <a:t>trận</a:t>
            </a:r>
            <a:r>
              <a:rPr lang="en-US" dirty="0"/>
              <a:t> </a:t>
            </a:r>
            <a:r>
              <a:rPr lang="en-US" dirty="0" err="1"/>
              <a:t>nhầm</a:t>
            </a:r>
            <a:r>
              <a:rPr lang="en-US" dirty="0"/>
              <a:t> </a:t>
            </a:r>
            <a:r>
              <a:rPr lang="en-US" dirty="0" err="1"/>
              <a:t>lẫn</a:t>
            </a:r>
            <a:r>
              <a:rPr lang="en-US" dirty="0"/>
              <a:t> </a:t>
            </a:r>
            <a:r>
              <a:rPr lang="en-US" dirty="0" err="1"/>
              <a:t>có</a:t>
            </a:r>
            <a:r>
              <a:rPr lang="en-US" dirty="0"/>
              <a:t> </a:t>
            </a:r>
            <a:r>
              <a:rPr lang="en-US" dirty="0" err="1"/>
              <a:t>dạng</a:t>
            </a:r>
            <a:r>
              <a:rPr lang="en-US" dirty="0"/>
              <a:t> </a:t>
            </a:r>
            <a:r>
              <a:rPr lang="en-US" dirty="0" err="1"/>
              <a:t>như</a:t>
            </a:r>
            <a:r>
              <a:rPr lang="en-US" dirty="0"/>
              <a:t> </a:t>
            </a:r>
            <a:r>
              <a:rPr lang="en-US" dirty="0" err="1"/>
              <a:t>hình</a:t>
            </a:r>
            <a:r>
              <a:rPr lang="en-US" dirty="0"/>
              <a:t> </a:t>
            </a:r>
            <a:r>
              <a:rPr lang="en-US" dirty="0" err="1"/>
              <a:t>bên</a:t>
            </a:r>
            <a:r>
              <a:rPr lang="en-US" dirty="0"/>
              <a:t>. </a:t>
            </a:r>
            <a:r>
              <a:rPr lang="en-US" dirty="0" err="1"/>
              <a:t>Trong</a:t>
            </a:r>
            <a:r>
              <a:rPr lang="en-US" dirty="0"/>
              <a:t> </a:t>
            </a:r>
            <a:r>
              <a:rPr lang="en-US" dirty="0" err="1"/>
              <a:t>đó</a:t>
            </a:r>
            <a:r>
              <a:rPr lang="en-US" dirty="0"/>
              <a:t>:</a:t>
            </a:r>
          </a:p>
          <a:p>
            <a:pPr marL="227013" indent="0" algn="just" fontAlgn="base"/>
            <a:r>
              <a:rPr lang="vi-VN" sz="1200" dirty="0">
                <a:effectLst>
                  <a:outerShdw blurRad="38100" dist="38100" dir="2700000" algn="tl">
                    <a:srgbClr val="000000">
                      <a:alpha val="43137"/>
                    </a:srgbClr>
                  </a:outerShdw>
                </a:effectLst>
              </a:rPr>
              <a:t>TP (True Positives): </a:t>
            </a:r>
            <a:r>
              <a:rPr lang="vi-VN" sz="1200" dirty="0"/>
              <a:t>Số lượng mẫu được dự đoán đúng là positive (dự đoán đúng nhãn positive).</a:t>
            </a:r>
          </a:p>
          <a:p>
            <a:pPr marL="227013" indent="0" algn="just" fontAlgn="base"/>
            <a:r>
              <a:rPr lang="vi-VN" sz="1200" dirty="0">
                <a:effectLst>
                  <a:outerShdw blurRad="38100" dist="38100" dir="2700000" algn="tl">
                    <a:srgbClr val="000000">
                      <a:alpha val="43137"/>
                    </a:srgbClr>
                  </a:outerShdw>
                </a:effectLst>
              </a:rPr>
              <a:t>FN (False Negatives): </a:t>
            </a:r>
            <a:r>
              <a:rPr lang="vi-VN" sz="1200" dirty="0"/>
              <a:t>Số lượng mẫu được dự đoán là negative mặc dù thực tế là positive (dự đoán sai nhãn negative cho các mẫu positive).</a:t>
            </a:r>
          </a:p>
          <a:p>
            <a:pPr marL="227013" indent="0" algn="just" fontAlgn="base"/>
            <a:r>
              <a:rPr lang="vi-VN" sz="1200" dirty="0">
                <a:effectLst>
                  <a:outerShdw blurRad="38100" dist="38100" dir="2700000" algn="tl">
                    <a:srgbClr val="000000">
                      <a:alpha val="43137"/>
                    </a:srgbClr>
                  </a:outerShdw>
                </a:effectLst>
              </a:rPr>
              <a:t>FP (False Positives): </a:t>
            </a:r>
            <a:r>
              <a:rPr lang="vi-VN" sz="1200" dirty="0"/>
              <a:t>Số lượng mẫu được dự đoán là positive mặc dù thực tế là negative (dự đoán sai nhãn positive cho các mẫu negative).</a:t>
            </a:r>
          </a:p>
          <a:p>
            <a:pPr marL="227013" indent="0" algn="just" fontAlgn="base"/>
            <a:r>
              <a:rPr lang="vi-VN" sz="1200" dirty="0">
                <a:effectLst>
                  <a:outerShdw blurRad="38100" dist="38100" dir="2700000" algn="tl">
                    <a:srgbClr val="000000">
                      <a:alpha val="43137"/>
                    </a:srgbClr>
                  </a:outerShdw>
                </a:effectLst>
              </a:rPr>
              <a:t>TN (True Negatives): </a:t>
            </a:r>
            <a:r>
              <a:rPr lang="vi-VN" sz="1200" dirty="0"/>
              <a:t>Số lượng mẫu được dự đoán đúng là negative (dự đoán đúng nhãn negative).</a:t>
            </a:r>
          </a:p>
          <a:p>
            <a:pPr marL="112713" indent="4763" algn="just">
              <a:spcAft>
                <a:spcPts val="600"/>
              </a:spcAft>
            </a:pPr>
            <a:endParaRPr lang="en-US" dirty="0"/>
          </a:p>
          <a:p>
            <a:pPr marL="112713" indent="403225" algn="just">
              <a:spcAft>
                <a:spcPts val="600"/>
              </a:spcAft>
            </a:pPr>
            <a:endParaRPr lang="en-US" dirty="0"/>
          </a:p>
        </p:txBody>
      </p:sp>
      <mc:AlternateContent xmlns:mc="http://schemas.openxmlformats.org/markup-compatibility/2006" xmlns:a14="http://schemas.microsoft.com/office/drawing/2010/main">
        <mc:Choice Requires="a14">
          <p:sp>
            <p:nvSpPr>
              <p:cNvPr id="10" name="Rectangle 9"/>
              <p:cNvSpPr/>
              <p:nvPr/>
            </p:nvSpPr>
            <p:spPr>
              <a:xfrm>
                <a:off x="1412846" y="4327574"/>
                <a:ext cx="4626330" cy="5527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𝐴𝑐𝑐𝑢𝑟𝑎𝑐𝑦</m:t>
                      </m:r>
                      <m:r>
                        <a:rPr lang="en-US"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d>
                            <m:dPr>
                              <m:ctrlPr>
                                <a:rPr lang="en-US" b="0" i="1" smtClean="0">
                                  <a:latin typeface="Cambria Math" panose="02040503050406030204" pitchFamily="18" charset="0"/>
                                </a:rPr>
                              </m:ctrlPr>
                            </m:dPr>
                            <m:e>
                              <m:r>
                                <a:rPr lang="en-US" b="0" i="1" smtClean="0">
                                  <a:latin typeface="Cambria Math" panose="02040503050406030204" pitchFamily="18" charset="0"/>
                                </a:rPr>
                                <m:t>𝑇𝑃</m:t>
                              </m:r>
                            </m:e>
                          </m:d>
                          <m:r>
                            <a:rPr lang="en-US" b="0" i="1" smtClean="0">
                              <a:latin typeface="Cambria Math" panose="02040503050406030204" pitchFamily="18" charset="0"/>
                            </a:rPr>
                            <m:t>+</m:t>
                          </m:r>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𝑁𝑒𝑔𝑎𝑡𝑖𝑣𝑒𝑠</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num>
                        <m:den>
                          <m:r>
                            <a:rPr lang="en-US" i="1">
                              <a:latin typeface="Cambria Math" panose="02040503050406030204" pitchFamily="18" charset="0"/>
                            </a:rPr>
                            <m:t>𝑇</m:t>
                          </m:r>
                          <m:r>
                            <a:rPr lang="en-US" i="1">
                              <a:latin typeface="Cambria Math" panose="02040503050406030204" pitchFamily="18" charset="0"/>
                            </a:rPr>
                            <m:t>ổ</m:t>
                          </m:r>
                          <m:r>
                            <a:rPr lang="en-US" i="1">
                              <a:latin typeface="Cambria Math" panose="02040503050406030204" pitchFamily="18" charset="0"/>
                            </a:rPr>
                            <m:t>𝑛𝑔</m:t>
                          </m:r>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ố </m:t>
                          </m:r>
                          <m:r>
                            <a:rPr lang="en-US" i="1">
                              <a:latin typeface="Cambria Math" panose="02040503050406030204" pitchFamily="18" charset="0"/>
                            </a:rPr>
                            <m:t>𝑙</m:t>
                          </m:r>
                          <m:r>
                            <a:rPr lang="en-US" i="1">
                              <a:latin typeface="Cambria Math" panose="02040503050406030204" pitchFamily="18" charset="0"/>
                            </a:rPr>
                            <m:t>ượ</m:t>
                          </m:r>
                          <m:r>
                            <a:rPr lang="en-US" i="1">
                              <a:latin typeface="Cambria Math" panose="02040503050406030204" pitchFamily="18" charset="0"/>
                            </a:rPr>
                            <m:t>𝑛𝑔</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ẫ</m:t>
                          </m:r>
                          <m:r>
                            <a:rPr lang="en-US" i="1">
                              <a:latin typeface="Cambria Math" panose="02040503050406030204" pitchFamily="18" charset="0"/>
                            </a:rPr>
                            <m:t>𝑢</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412846" y="4327574"/>
                <a:ext cx="4626330" cy="552715"/>
              </a:xfrm>
              <a:prstGeom prst="rect">
                <a:avLst/>
              </a:prstGeom>
              <a:blipFill>
                <a:blip r:embed="rId3"/>
                <a:stretch>
                  <a:fillRect b="-6593"/>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5344695" y="1017461"/>
            <a:ext cx="3495944" cy="2621958"/>
          </a:xfrm>
          <a:prstGeom prst="rect">
            <a:avLst/>
          </a:prstGeom>
        </p:spPr>
      </p:pic>
      <p:sp>
        <p:nvSpPr>
          <p:cNvPr id="8" name="Subtitle 1"/>
          <p:cNvSpPr>
            <a:spLocks noGrp="1"/>
          </p:cNvSpPr>
          <p:nvPr>
            <p:ph type="subTitle" idx="2"/>
          </p:nvPr>
        </p:nvSpPr>
        <p:spPr>
          <a:xfrm>
            <a:off x="704949" y="3639420"/>
            <a:ext cx="6488262" cy="672863"/>
          </a:xfrm>
        </p:spPr>
        <p:txBody>
          <a:bodyPr/>
          <a:lstStyle/>
          <a:p>
            <a:pPr marL="117475" indent="0"/>
            <a:r>
              <a:rPr lang="vi-VN" dirty="0"/>
              <a:t>Độ chính xác (accuracy) của một confusion matrix được tính bằng tỉ lệ giữa tổng số dự đoán đúng và tổng số lượng mẫu trong tập dữ liệu.</a:t>
            </a:r>
            <a:endParaRPr lang="vi-VN" sz="1200" dirty="0"/>
          </a:p>
          <a:p>
            <a:pPr marL="117475" indent="0" algn="just"/>
            <a:br>
              <a:rPr lang="vi-VN" sz="1200" dirty="0"/>
            </a:br>
            <a:endParaRPr lang="en-US" dirty="0"/>
          </a:p>
        </p:txBody>
      </p:sp>
    </p:spTree>
    <p:extLst>
      <p:ext uri="{BB962C8B-B14F-4D97-AF65-F5344CB8AC3E}">
        <p14:creationId xmlns:p14="http://schemas.microsoft.com/office/powerpoint/2010/main" val="37740575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44406" y="171580"/>
            <a:ext cx="7704000" cy="572700"/>
          </a:xfrm>
          <a:prstGeom prst="rect">
            <a:avLst/>
          </a:prstGeom>
        </p:spPr>
        <p:txBody>
          <a:bodyPr spcFirstLastPara="1" wrap="square" lIns="91425" tIns="91425" rIns="91425" bIns="91425" anchor="t" anchorCtr="0">
            <a:noAutofit/>
          </a:bodyPr>
          <a:lstStyle/>
          <a:p>
            <a:pPr lvl="0"/>
            <a:r>
              <a:rPr lang="en-US" dirty="0" err="1">
                <a:effectLst>
                  <a:outerShdw blurRad="38100" dist="38100" dir="2700000" algn="tl">
                    <a:srgbClr val="000000">
                      <a:alpha val="43137"/>
                    </a:srgbClr>
                  </a:outerShdw>
                </a:effectLst>
              </a:rPr>
              <a:t>Độ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thuật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1"/>
          <p:cNvSpPr>
            <a:spLocks noGrp="1"/>
          </p:cNvSpPr>
          <p:nvPr>
            <p:ph type="subTitle" idx="2"/>
          </p:nvPr>
        </p:nvSpPr>
        <p:spPr>
          <a:xfrm>
            <a:off x="512444" y="752583"/>
            <a:ext cx="7182913" cy="396908"/>
          </a:xfrm>
        </p:spPr>
        <p:txBody>
          <a:bodyPr/>
          <a:lstStyle/>
          <a:p>
            <a:pPr marL="112713" indent="4763" algn="just">
              <a:spcAft>
                <a:spcPts val="600"/>
              </a:spcAft>
            </a:pPr>
            <a:r>
              <a:rPr lang="en-US" sz="1600" dirty="0">
                <a:effectLst>
                  <a:outerShdw blurRad="38100" dist="38100" dir="2700000" algn="tl">
                    <a:srgbClr val="000000">
                      <a:alpha val="43137"/>
                    </a:srgbClr>
                  </a:outerShdw>
                </a:effectLst>
              </a:rPr>
              <a:t>Receiver Operating Characteristic - Area Under Curve(ROC-AUC)</a:t>
            </a:r>
          </a:p>
          <a:p>
            <a:pPr marL="112713" indent="4763" algn="just">
              <a:spcAft>
                <a:spcPts val="600"/>
              </a:spcAft>
            </a:pPr>
            <a:endParaRPr lang="en-US" dirty="0"/>
          </a:p>
          <a:p>
            <a:pPr marL="112713" indent="403225" algn="just">
              <a:spcAft>
                <a:spcPts val="600"/>
              </a:spcAft>
            </a:pPr>
            <a:endParaRPr lang="en-US" dirty="0"/>
          </a:p>
        </p:txBody>
      </p:sp>
      <p:sp>
        <p:nvSpPr>
          <p:cNvPr id="11" name="Subtitle 1"/>
          <p:cNvSpPr>
            <a:spLocks noGrp="1"/>
          </p:cNvSpPr>
          <p:nvPr>
            <p:ph type="subTitle" idx="2"/>
          </p:nvPr>
        </p:nvSpPr>
        <p:spPr>
          <a:xfrm>
            <a:off x="682345" y="1419514"/>
            <a:ext cx="4315917" cy="2581846"/>
          </a:xfrm>
        </p:spPr>
        <p:txBody>
          <a:bodyPr/>
          <a:lstStyle/>
          <a:p>
            <a:pPr marL="117475" indent="0" algn="just" fontAlgn="base">
              <a:spcAft>
                <a:spcPts val="600"/>
              </a:spcAft>
            </a:pPr>
            <a:r>
              <a:rPr lang="vi-VN" dirty="0"/>
              <a:t>ROC là một đồ thị biểu diễn hiệu suất của một mô hình phân loại trên toàn bộ ngưỡng quyết định (thresholds). Đồ thị ROC biểu diễn tỷ lệ True Positive Rate (TPR) trên trục tung và False Positive Rate (FPR) trên trục hoành.</a:t>
            </a:r>
            <a:r>
              <a:rPr lang="en-US" dirty="0"/>
              <a:t> </a:t>
            </a:r>
            <a:r>
              <a:rPr lang="vi-VN" dirty="0"/>
              <a:t>AUC là diện tích dưới đường cong ROC. </a:t>
            </a:r>
            <a:endParaRPr lang="en-US" dirty="0"/>
          </a:p>
          <a:p>
            <a:pPr marL="117475" indent="0" algn="just" fontAlgn="base">
              <a:spcAft>
                <a:spcPts val="600"/>
              </a:spcAft>
            </a:pPr>
            <a:r>
              <a:rPr lang="vi-VN" dirty="0"/>
              <a:t>ROC</a:t>
            </a:r>
            <a:r>
              <a:rPr lang="en-US" dirty="0"/>
              <a:t> </a:t>
            </a:r>
            <a:r>
              <a:rPr lang="vi-VN" dirty="0"/>
              <a:t>-</a:t>
            </a:r>
            <a:r>
              <a:rPr lang="en-US" dirty="0"/>
              <a:t> </a:t>
            </a:r>
            <a:r>
              <a:rPr lang="vi-VN" dirty="0"/>
              <a:t>AUC là tỷ lệ diện tích dưới đường cong ROC và diện tích hình chữ nhật có cạnh là 1.</a:t>
            </a:r>
            <a:r>
              <a:rPr lang="en-US" dirty="0"/>
              <a:t> </a:t>
            </a:r>
            <a:r>
              <a:rPr lang="en-US" dirty="0" err="1"/>
              <a:t>Giá</a:t>
            </a:r>
            <a:r>
              <a:rPr lang="en-US" dirty="0"/>
              <a:t> </a:t>
            </a:r>
            <a:r>
              <a:rPr lang="en-US" dirty="0" err="1"/>
              <a:t>trị</a:t>
            </a:r>
            <a:r>
              <a:rPr lang="en-US" dirty="0"/>
              <a:t> </a:t>
            </a:r>
            <a:r>
              <a:rPr lang="vi-VN" dirty="0"/>
              <a:t>ROC-AUC thường nằm trong khoảng </a:t>
            </a:r>
            <a:r>
              <a:rPr lang="en-US" dirty="0"/>
              <a:t>[</a:t>
            </a:r>
            <a:r>
              <a:rPr lang="vi-VN" dirty="0"/>
              <a:t>0</a:t>
            </a:r>
            <a:r>
              <a:rPr lang="en-US" dirty="0"/>
              <a:t>; </a:t>
            </a:r>
            <a:r>
              <a:rPr lang="vi-VN" dirty="0"/>
              <a:t>1</a:t>
            </a:r>
            <a:r>
              <a:rPr lang="en-US" dirty="0"/>
              <a:t>].</a:t>
            </a:r>
          </a:p>
        </p:txBody>
      </p:sp>
      <p:pic>
        <p:nvPicPr>
          <p:cNvPr id="8" name="Picture 7"/>
          <p:cNvPicPr>
            <a:picLocks noChangeAspect="1"/>
          </p:cNvPicPr>
          <p:nvPr/>
        </p:nvPicPr>
        <p:blipFill>
          <a:blip r:embed="rId3"/>
          <a:stretch>
            <a:fillRect/>
          </a:stretch>
        </p:blipFill>
        <p:spPr>
          <a:xfrm>
            <a:off x="5101388" y="1285039"/>
            <a:ext cx="3890273" cy="2867573"/>
          </a:xfrm>
          <a:prstGeom prst="rect">
            <a:avLst/>
          </a:prstGeom>
        </p:spPr>
      </p:pic>
    </p:spTree>
    <p:extLst>
      <p:ext uri="{BB962C8B-B14F-4D97-AF65-F5344CB8AC3E}">
        <p14:creationId xmlns:p14="http://schemas.microsoft.com/office/powerpoint/2010/main" val="290762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44406" y="171580"/>
            <a:ext cx="7704000" cy="572700"/>
          </a:xfrm>
          <a:prstGeom prst="rect">
            <a:avLst/>
          </a:prstGeom>
        </p:spPr>
        <p:txBody>
          <a:bodyPr spcFirstLastPara="1" wrap="square" lIns="91425" tIns="91425" rIns="91425" bIns="91425" anchor="t" anchorCtr="0">
            <a:noAutofit/>
          </a:bodyPr>
          <a:lstStyle/>
          <a:p>
            <a:pPr lvl="0"/>
            <a:r>
              <a:rPr lang="en-US" dirty="0" err="1">
                <a:effectLst>
                  <a:outerShdw blurRad="38100" dist="38100" dir="2700000" algn="tl">
                    <a:srgbClr val="000000">
                      <a:alpha val="43137"/>
                    </a:srgbClr>
                  </a:outerShdw>
                </a:effectLst>
              </a:rPr>
              <a:t>Độ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thuật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429427" y="-9545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1"/>
          <p:cNvSpPr>
            <a:spLocks noGrp="1"/>
          </p:cNvSpPr>
          <p:nvPr>
            <p:ph type="subTitle" idx="2"/>
          </p:nvPr>
        </p:nvSpPr>
        <p:spPr>
          <a:xfrm>
            <a:off x="512444" y="752583"/>
            <a:ext cx="7182913" cy="396908"/>
          </a:xfrm>
        </p:spPr>
        <p:txBody>
          <a:bodyPr/>
          <a:lstStyle/>
          <a:p>
            <a:pPr marL="112713" indent="4763" algn="just">
              <a:spcAft>
                <a:spcPts val="600"/>
              </a:spcAft>
            </a:pPr>
            <a:r>
              <a:rPr lang="en-US" sz="1600" dirty="0">
                <a:effectLst>
                  <a:outerShdw blurRad="38100" dist="38100" dir="2700000" algn="tl">
                    <a:srgbClr val="000000">
                      <a:alpha val="43137"/>
                    </a:srgbClr>
                  </a:outerShdw>
                </a:effectLst>
              </a:rPr>
              <a:t>Receiver Operating Characteristic - Area Under Curve(ROC-AUC)</a:t>
            </a:r>
          </a:p>
          <a:p>
            <a:pPr marL="112713" indent="4763" algn="just">
              <a:spcAft>
                <a:spcPts val="600"/>
              </a:spcAft>
            </a:pPr>
            <a:endParaRPr lang="en-US" dirty="0"/>
          </a:p>
          <a:p>
            <a:pPr marL="112713" indent="403225" algn="just">
              <a:spcAft>
                <a:spcPts val="600"/>
              </a:spcAft>
            </a:pPr>
            <a:endParaRPr lang="en-US" dirty="0"/>
          </a:p>
        </p:txBody>
      </p:sp>
      <p:sp>
        <p:nvSpPr>
          <p:cNvPr id="11" name="Subtitle 1"/>
          <p:cNvSpPr>
            <a:spLocks noGrp="1"/>
          </p:cNvSpPr>
          <p:nvPr>
            <p:ph type="subTitle" idx="2"/>
          </p:nvPr>
        </p:nvSpPr>
        <p:spPr>
          <a:xfrm>
            <a:off x="874850" y="1419513"/>
            <a:ext cx="4315917" cy="1268686"/>
          </a:xfrm>
        </p:spPr>
        <p:txBody>
          <a:bodyPr/>
          <a:lstStyle/>
          <a:p>
            <a:pPr marL="112713" indent="4763" algn="just">
              <a:spcAft>
                <a:spcPts val="600"/>
              </a:spcAft>
            </a:pPr>
            <a:r>
              <a:rPr lang="en-US" dirty="0"/>
              <a:t>K</a:t>
            </a:r>
            <a:r>
              <a:rPr lang="vi-VN" dirty="0"/>
              <a:t>hi một giá trị ROC-AUC gần 1 cho thấy mô hình có khả năng phân loại tốt hơn. Mô hình phân loại chính xác</a:t>
            </a:r>
            <a:r>
              <a:rPr lang="en-US" dirty="0"/>
              <a:t> </a:t>
            </a:r>
            <a:r>
              <a:rPr lang="en-US" dirty="0" err="1"/>
              <a:t>hơn</a:t>
            </a:r>
            <a:r>
              <a:rPr lang="vi-VN" dirty="0"/>
              <a:t> khi 2 đường cong không chồng lên nhau. </a:t>
            </a:r>
            <a:endParaRPr lang="en-US" dirty="0"/>
          </a:p>
        </p:txBody>
      </p:sp>
      <p:pic>
        <p:nvPicPr>
          <p:cNvPr id="3" name="Picture 2"/>
          <p:cNvPicPr>
            <a:picLocks noChangeAspect="1"/>
          </p:cNvPicPr>
          <p:nvPr/>
        </p:nvPicPr>
        <p:blipFill>
          <a:blip r:embed="rId3"/>
          <a:stretch>
            <a:fillRect/>
          </a:stretch>
        </p:blipFill>
        <p:spPr>
          <a:xfrm>
            <a:off x="5653983" y="1419513"/>
            <a:ext cx="3283762" cy="1422964"/>
          </a:xfrm>
          <a:prstGeom prst="rect">
            <a:avLst/>
          </a:prstGeom>
        </p:spPr>
      </p:pic>
      <p:pic>
        <p:nvPicPr>
          <p:cNvPr id="5" name="Picture 4"/>
          <p:cNvPicPr>
            <a:picLocks noChangeAspect="1"/>
          </p:cNvPicPr>
          <p:nvPr/>
        </p:nvPicPr>
        <p:blipFill>
          <a:blip r:embed="rId4"/>
          <a:stretch>
            <a:fillRect/>
          </a:stretch>
        </p:blipFill>
        <p:spPr>
          <a:xfrm>
            <a:off x="5915240" y="2949427"/>
            <a:ext cx="2885001" cy="1490584"/>
          </a:xfrm>
          <a:prstGeom prst="rect">
            <a:avLst/>
          </a:prstGeom>
        </p:spPr>
      </p:pic>
      <p:sp>
        <p:nvSpPr>
          <p:cNvPr id="13" name="Subtitle 1"/>
          <p:cNvSpPr>
            <a:spLocks noGrp="1"/>
          </p:cNvSpPr>
          <p:nvPr>
            <p:ph type="subTitle" idx="2"/>
          </p:nvPr>
        </p:nvSpPr>
        <p:spPr>
          <a:xfrm>
            <a:off x="874850" y="2958221"/>
            <a:ext cx="4315917" cy="946915"/>
          </a:xfrm>
        </p:spPr>
        <p:txBody>
          <a:bodyPr/>
          <a:lstStyle/>
          <a:p>
            <a:pPr marL="112713" indent="4763" algn="just">
              <a:spcAft>
                <a:spcPts val="600"/>
              </a:spcAft>
            </a:pPr>
            <a:r>
              <a:rPr lang="en-US" dirty="0" err="1"/>
              <a:t>Khi</a:t>
            </a:r>
            <a:r>
              <a:rPr lang="en-US" dirty="0"/>
              <a:t> </a:t>
            </a:r>
            <a:r>
              <a:rPr lang="vi-VN" dirty="0"/>
              <a:t>ROC-AUC bằng 0.5, điều đó có nghĩa là mô hình không có khả năng phân loại tốt hơn ngẫu nhiên</a:t>
            </a:r>
            <a:r>
              <a:rPr lang="en-US" dirty="0"/>
              <a:t>.</a:t>
            </a:r>
          </a:p>
        </p:txBody>
      </p:sp>
    </p:spTree>
    <p:extLst>
      <p:ext uri="{BB962C8B-B14F-4D97-AF65-F5344CB8AC3E}">
        <p14:creationId xmlns:p14="http://schemas.microsoft.com/office/powerpoint/2010/main" val="4334265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Nội dung</a:t>
            </a:r>
            <a:endParaRPr sz="3200" dirty="0"/>
          </a:p>
        </p:txBody>
      </p:sp>
      <p:sp>
        <p:nvSpPr>
          <p:cNvPr id="240" name="Google Shape;240;p29"/>
          <p:cNvSpPr txBox="1">
            <a:spLocks noGrp="1"/>
          </p:cNvSpPr>
          <p:nvPr>
            <p:ph type="title" idx="2"/>
          </p:nvPr>
        </p:nvSpPr>
        <p:spPr>
          <a:xfrm>
            <a:off x="719999" y="1586429"/>
            <a:ext cx="114276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01</a:t>
            </a:r>
            <a:endParaRPr sz="3200" dirty="0"/>
          </a:p>
        </p:txBody>
      </p:sp>
      <p:sp>
        <p:nvSpPr>
          <p:cNvPr id="241" name="Google Shape;241;p29"/>
          <p:cNvSpPr txBox="1">
            <a:spLocks noGrp="1"/>
          </p:cNvSpPr>
          <p:nvPr>
            <p:ph type="subTitle" idx="1"/>
          </p:nvPr>
        </p:nvSpPr>
        <p:spPr>
          <a:xfrm>
            <a:off x="1426472" y="1571772"/>
            <a:ext cx="8557623" cy="879900"/>
          </a:xfrm>
          <a:prstGeom prst="rect">
            <a:avLst/>
          </a:prstGeom>
        </p:spPr>
        <p:txBody>
          <a:bodyPr spcFirstLastPara="1" wrap="square" lIns="91425" tIns="91425" rIns="91425" bIns="91425" anchor="t" anchorCtr="0">
            <a:noAutofit/>
          </a:bodyPr>
          <a:lstStyle/>
          <a:p>
            <a:pPr marL="0" lvl="0" indent="0"/>
            <a:r>
              <a:rPr lang="en-US" dirty="0"/>
              <a:t>Machine Learning models Supervised(Non-parametric)</a:t>
            </a:r>
            <a:endParaRPr dirty="0"/>
          </a:p>
        </p:txBody>
      </p:sp>
      <p:sp>
        <p:nvSpPr>
          <p:cNvPr id="242" name="Google Shape;242;p29"/>
          <p:cNvSpPr txBox="1">
            <a:spLocks noGrp="1"/>
          </p:cNvSpPr>
          <p:nvPr>
            <p:ph type="title" idx="4"/>
          </p:nvPr>
        </p:nvSpPr>
        <p:spPr>
          <a:xfrm>
            <a:off x="719999" y="2459000"/>
            <a:ext cx="114276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02</a:t>
            </a:r>
            <a:endParaRPr sz="3200" dirty="0"/>
          </a:p>
        </p:txBody>
      </p:sp>
      <p:sp>
        <p:nvSpPr>
          <p:cNvPr id="243" name="Google Shape;243;p29"/>
          <p:cNvSpPr txBox="1">
            <a:spLocks noGrp="1"/>
          </p:cNvSpPr>
          <p:nvPr>
            <p:ph type="subTitle" idx="6"/>
          </p:nvPr>
        </p:nvSpPr>
        <p:spPr>
          <a:xfrm>
            <a:off x="1426472" y="2431801"/>
            <a:ext cx="3585539" cy="524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K–Nearest Neighbors</a:t>
            </a:r>
            <a:endParaRPr dirty="0"/>
          </a:p>
        </p:txBody>
      </p:sp>
      <p:sp>
        <p:nvSpPr>
          <p:cNvPr id="244" name="Google Shape;244;p29"/>
          <p:cNvSpPr txBox="1">
            <a:spLocks noGrp="1"/>
          </p:cNvSpPr>
          <p:nvPr>
            <p:ph type="title" idx="3"/>
          </p:nvPr>
        </p:nvSpPr>
        <p:spPr>
          <a:xfrm>
            <a:off x="719999" y="3338900"/>
            <a:ext cx="114276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03</a:t>
            </a:r>
            <a:endParaRPr sz="3200" dirty="0"/>
          </a:p>
        </p:txBody>
      </p:sp>
      <p:sp>
        <p:nvSpPr>
          <p:cNvPr id="245" name="Google Shape;245;p29"/>
          <p:cNvSpPr txBox="1">
            <a:spLocks noGrp="1"/>
          </p:cNvSpPr>
          <p:nvPr>
            <p:ph type="subTitle" idx="7"/>
          </p:nvPr>
        </p:nvSpPr>
        <p:spPr>
          <a:xfrm>
            <a:off x="1426472" y="3300491"/>
            <a:ext cx="3585539" cy="4860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 Trees</a:t>
            </a:r>
            <a:endParaRPr dirty="0"/>
          </a:p>
        </p:txBody>
      </p:sp>
      <p:sp>
        <p:nvSpPr>
          <p:cNvPr id="249" name="Google Shape;249;p29"/>
          <p:cNvSpPr/>
          <p:nvPr/>
        </p:nvSpPr>
        <p:spPr>
          <a:xfrm rot="10800000" flipH="1">
            <a:off x="7440450" y="8069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8316650" y="3786500"/>
            <a:ext cx="283492"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51" name="Google Shape;251;p29"/>
          <p:cNvSpPr/>
          <p:nvPr/>
        </p:nvSpPr>
        <p:spPr>
          <a:xfrm>
            <a:off x="374325" y="4621338"/>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lvl="0"/>
            <a:r>
              <a:rPr lang="en-US" sz="2800" dirty="0">
                <a:effectLst>
                  <a:outerShdw blurRad="38100" dist="38100" dir="2700000" algn="tl">
                    <a:srgbClr val="000000">
                      <a:alpha val="43137"/>
                    </a:srgbClr>
                  </a:outerShdw>
                </a:effectLst>
              </a:rPr>
              <a:t>V</a:t>
            </a:r>
            <a:r>
              <a:rPr lang="vi-VN" sz="2800" dirty="0">
                <a:effectLst>
                  <a:outerShdw blurRad="38100" dist="38100" dir="2700000" algn="tl">
                    <a:srgbClr val="000000">
                      <a:alpha val="43137"/>
                    </a:srgbClr>
                  </a:outerShdw>
                </a:effectLst>
              </a:rPr>
              <a:t>ấn đề thường gặp trong thuật toán KNN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2"/>
          </p:nvPr>
        </p:nvSpPr>
        <p:spPr>
          <a:xfrm>
            <a:off x="661677" y="752010"/>
            <a:ext cx="7842136" cy="947016"/>
          </a:xfrm>
        </p:spPr>
        <p:txBody>
          <a:bodyPr/>
          <a:lstStyle/>
          <a:p>
            <a:pPr marL="112713" indent="0" algn="just">
              <a:spcAft>
                <a:spcPts val="600"/>
              </a:spcAft>
            </a:pPr>
            <a:r>
              <a:rPr lang="vi-VN" dirty="0"/>
              <a:t>Trong machine learning nói chung và KNN nói riêng, luôn có 2 vấn đề thường xuất hiện, đó là overfitting và underfitting</a:t>
            </a:r>
            <a:r>
              <a:rPr lang="en-US" dirty="0"/>
              <a:t>:</a:t>
            </a:r>
          </a:p>
        </p:txBody>
      </p:sp>
      <p:sp>
        <p:nvSpPr>
          <p:cNvPr id="18" name="Subtitle 1"/>
          <p:cNvSpPr>
            <a:spLocks noGrp="1"/>
          </p:cNvSpPr>
          <p:nvPr>
            <p:ph type="subTitle" idx="2"/>
          </p:nvPr>
        </p:nvSpPr>
        <p:spPr>
          <a:xfrm>
            <a:off x="1092566" y="1423926"/>
            <a:ext cx="3231341" cy="2804315"/>
          </a:xfrm>
        </p:spPr>
        <p:txBody>
          <a:bodyPr/>
          <a:lstStyle/>
          <a:p>
            <a:pPr marL="117475" indent="0" algn="just" fontAlgn="base"/>
            <a:r>
              <a:rPr lang="vi-VN" sz="1200" dirty="0"/>
              <a:t>Overfitting (quá mức khớp): Khi một mô hình máy học quá tinh chỉnh để phù hợp với dữ liệu huấn luyện, đến mức nó bắt đầu "nhớ" cụ thể các điểm dữ liệu trong tập huấn luyện, thay vì học các mẫu. Kết quả là mô hình này có thể hoạt động rất tốt trên dữ liệu huấn luyện, nhưng hiệu suất của nó sẽ kém khi áp dụng vào dữ liệu mớ</a:t>
            </a:r>
            <a:r>
              <a:rPr lang="en-US" sz="1200" dirty="0" err="1"/>
              <a:t>i</a:t>
            </a:r>
            <a:r>
              <a:rPr lang="en-US" sz="1200" dirty="0"/>
              <a:t>.</a:t>
            </a:r>
            <a:r>
              <a:rPr lang="vi-VN" sz="1200" b="0" i="0" u="none" strike="noStrike" dirty="0">
                <a:solidFill>
                  <a:srgbClr val="05192D"/>
                </a:solidFill>
                <a:effectLst/>
                <a:latin typeface="Times" panose="02020603050405020304" pitchFamily="18" charset="0"/>
              </a:rPr>
              <a:t> </a:t>
            </a:r>
            <a:endParaRPr lang="vi-VN" sz="1200" dirty="0"/>
          </a:p>
          <a:p>
            <a:br>
              <a:rPr lang="vi-VN" dirty="0"/>
            </a:br>
            <a:endParaRPr lang="vi-VN" dirty="0"/>
          </a:p>
          <a:p>
            <a:br>
              <a:rPr lang="vi-VN" dirty="0"/>
            </a:br>
            <a:endParaRPr lang="en-US" dirty="0"/>
          </a:p>
        </p:txBody>
      </p:sp>
      <p:sp>
        <p:nvSpPr>
          <p:cNvPr id="6" name="Subtitle 1"/>
          <p:cNvSpPr>
            <a:spLocks noGrp="1"/>
          </p:cNvSpPr>
          <p:nvPr>
            <p:ph type="subTitle" idx="2"/>
          </p:nvPr>
        </p:nvSpPr>
        <p:spPr>
          <a:xfrm>
            <a:off x="4944566" y="1423925"/>
            <a:ext cx="3231341" cy="2804315"/>
          </a:xfrm>
        </p:spPr>
        <p:txBody>
          <a:bodyPr/>
          <a:lstStyle/>
          <a:p>
            <a:pPr marL="117475" indent="0" algn="just" fontAlgn="base"/>
            <a:r>
              <a:rPr lang="vi-VN" sz="1200" dirty="0"/>
              <a:t>Underfitting (thiếu khớp): Trái ngược với overfitting, underfitting xảy ra khi một mô hình không đủ phức tạp để học được cấu trúc của dữ liệu. Mô hình đơn giản quá không thể biểu diễn đúng các mẫu phức tạp trong dữ liệu huấn luyện. Kết quả là mô hình này không hoạt động tốt trên cả dữ liệu huấn luyện và dữ liệu mới.</a:t>
            </a:r>
          </a:p>
          <a:p>
            <a:pPr marL="117475" indent="0"/>
            <a:br>
              <a:rPr lang="vi-VN" dirty="0"/>
            </a:br>
            <a:endParaRPr lang="vi-VN" dirty="0"/>
          </a:p>
          <a:p>
            <a:br>
              <a:rPr lang="vi-VN" dirty="0"/>
            </a:br>
            <a:endParaRPr lang="en-US" dirty="0"/>
          </a:p>
        </p:txBody>
      </p:sp>
      <p:cxnSp>
        <p:nvCxnSpPr>
          <p:cNvPr id="4" name="Straight Connector 3"/>
          <p:cNvCxnSpPr/>
          <p:nvPr/>
        </p:nvCxnSpPr>
        <p:spPr>
          <a:xfrm flipH="1">
            <a:off x="4704827" y="1423925"/>
            <a:ext cx="6874" cy="2090937"/>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76173" y="3859259"/>
            <a:ext cx="8136785" cy="307777"/>
          </a:xfrm>
          <a:prstGeom prst="rect">
            <a:avLst/>
          </a:prstGeom>
        </p:spPr>
        <p:txBody>
          <a:bodyPr wrap="square">
            <a:spAutoFit/>
          </a:bodyPr>
          <a:lstStyle/>
          <a:p>
            <a:r>
              <a:rPr lang="vi-VN" dirty="0">
                <a:solidFill>
                  <a:srgbClr val="09264D"/>
                </a:solidFill>
                <a:latin typeface="Arial" panose="020B0604020202020204" pitchFamily="34" charset="0"/>
              </a:rPr>
              <a:t>Việc chọn giá trị k sẽ ảnh hưởng đến tỉ lệ xuất hiện overfitting và underfitting trong chương trình</a:t>
            </a:r>
            <a:endParaRPr lang="en-US" dirty="0">
              <a:solidFill>
                <a:srgbClr val="09264D"/>
              </a:solidFill>
              <a:latin typeface="Albert Sans" panose="020B0604020202020204" charset="0"/>
            </a:endParaRPr>
          </a:p>
        </p:txBody>
      </p:sp>
    </p:spTree>
    <p:extLst>
      <p:ext uri="{BB962C8B-B14F-4D97-AF65-F5344CB8AC3E}">
        <p14:creationId xmlns:p14="http://schemas.microsoft.com/office/powerpoint/2010/main" val="920717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lvl="0"/>
            <a:r>
              <a:rPr lang="en-US" sz="2800" dirty="0">
                <a:effectLst>
                  <a:outerShdw blurRad="38100" dist="38100" dir="2700000" algn="tl">
                    <a:srgbClr val="000000">
                      <a:alpha val="43137"/>
                    </a:srgbClr>
                  </a:outerShdw>
                </a:effectLst>
              </a:rPr>
              <a:t>V</a:t>
            </a:r>
            <a:r>
              <a:rPr lang="vi-VN" sz="2800" dirty="0">
                <a:effectLst>
                  <a:outerShdw blurRad="38100" dist="38100" dir="2700000" algn="tl">
                    <a:srgbClr val="000000">
                      <a:alpha val="43137"/>
                    </a:srgbClr>
                  </a:outerShdw>
                </a:effectLst>
              </a:rPr>
              <a:t>ấn đề thường gặp trong thuật toán KNN</a:t>
            </a:r>
            <a:endParaRPr sz="2800" dirty="0">
              <a:effectLst>
                <a:outerShdw blurRad="38100" dist="38100" dir="2700000" algn="tl">
                  <a:srgbClr val="000000">
                    <a:alpha val="43137"/>
                  </a:srgbClr>
                </a:outerShdw>
              </a:effectLst>
            </a:endParaRPr>
          </a:p>
        </p:txBody>
      </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p:cNvPicPr>
            <a:picLocks noChangeAspect="1"/>
          </p:cNvPicPr>
          <p:nvPr/>
        </p:nvPicPr>
        <p:blipFill>
          <a:blip r:embed="rId3"/>
          <a:stretch>
            <a:fillRect/>
          </a:stretch>
        </p:blipFill>
        <p:spPr>
          <a:xfrm>
            <a:off x="411787" y="799282"/>
            <a:ext cx="4950860" cy="3211654"/>
          </a:xfrm>
          <a:prstGeom prst="rect">
            <a:avLst/>
          </a:prstGeom>
        </p:spPr>
      </p:pic>
      <p:sp>
        <p:nvSpPr>
          <p:cNvPr id="8" name="Rectangle 7"/>
          <p:cNvSpPr/>
          <p:nvPr/>
        </p:nvSpPr>
        <p:spPr>
          <a:xfrm>
            <a:off x="5252069" y="1371982"/>
            <a:ext cx="3654475" cy="2462213"/>
          </a:xfrm>
          <a:prstGeom prst="rect">
            <a:avLst/>
          </a:prstGeom>
        </p:spPr>
        <p:txBody>
          <a:bodyPr wrap="square">
            <a:spAutoFit/>
          </a:bodyPr>
          <a:lstStyle/>
          <a:p>
            <a:pPr marL="457200" algn="just"/>
            <a:r>
              <a:rPr lang="vi-VN" dirty="0">
                <a:solidFill>
                  <a:srgbClr val="09264D"/>
                </a:solidFill>
                <a:latin typeface="Arial" panose="020B0604020202020204" pitchFamily="34" charset="0"/>
              </a:rPr>
              <a:t>Nếu k càng bé thì khả năng dẫn đến overfitting càng cao. Khi đó model trở nên rắc   rối nhưng bù lại là độ chính xác là 100%</a:t>
            </a:r>
            <a:endParaRPr lang="vi-VN" dirty="0">
              <a:solidFill>
                <a:srgbClr val="09264D"/>
              </a:solidFill>
            </a:endParaRPr>
          </a:p>
          <a:p>
            <a:pPr marL="457200" algn="just"/>
            <a:br>
              <a:rPr lang="vi-VN" dirty="0">
                <a:solidFill>
                  <a:srgbClr val="09264D"/>
                </a:solidFill>
              </a:rPr>
            </a:br>
            <a:r>
              <a:rPr lang="vi-VN" dirty="0">
                <a:solidFill>
                  <a:srgbClr val="09264D"/>
                </a:solidFill>
                <a:latin typeface="Arial" panose="020B0604020202020204" pitchFamily="34" charset="0"/>
              </a:rPr>
              <a:t>Ngược lại, k càng lớn thì thuật toán dễ bị underfitting. Khi đó mặc dù model nhìn đơn giản hơn nhưng độ chính xác lại không cao</a:t>
            </a:r>
            <a:endParaRPr lang="vi-VN" dirty="0">
              <a:solidFill>
                <a:srgbClr val="09264D"/>
              </a:solidFill>
            </a:endParaRPr>
          </a:p>
          <a:p>
            <a:pPr algn="just"/>
            <a:br>
              <a:rPr lang="vi-VN" dirty="0"/>
            </a:br>
            <a:endParaRPr lang="en-US" dirty="0"/>
          </a:p>
        </p:txBody>
      </p:sp>
      <p:sp>
        <p:nvSpPr>
          <p:cNvPr id="9" name="Subtitle 8"/>
          <p:cNvSpPr>
            <a:spLocks noGrp="1"/>
          </p:cNvSpPr>
          <p:nvPr>
            <p:ph type="subTitle" idx="2"/>
          </p:nvPr>
        </p:nvSpPr>
        <p:spPr>
          <a:xfrm>
            <a:off x="141509" y="4010936"/>
            <a:ext cx="5367661" cy="350510"/>
          </a:xfrm>
        </p:spPr>
        <p:txBody>
          <a:bodyPr/>
          <a:lstStyle/>
          <a:p>
            <a:pPr algn="ctr"/>
            <a:r>
              <a:rPr lang="en-US" sz="1250" dirty="0">
                <a:solidFill>
                  <a:srgbClr val="09264D"/>
                </a:solidFill>
                <a:latin typeface="Albert Sans" panose="020B0604020202020204" charset="0"/>
              </a:rPr>
              <a:t>T</a:t>
            </a:r>
            <a:r>
              <a:rPr lang="vi-VN" sz="1250" dirty="0">
                <a:solidFill>
                  <a:srgbClr val="09264D"/>
                </a:solidFill>
                <a:latin typeface="Arial" panose="020B0604020202020204" pitchFamily="34" charset="0"/>
              </a:rPr>
              <a:t>ỉ lệ xuất hiện overfitting và underfitting</a:t>
            </a:r>
            <a:r>
              <a:rPr lang="en-US" sz="1250" dirty="0">
                <a:solidFill>
                  <a:srgbClr val="09264D"/>
                </a:solidFill>
                <a:latin typeface="Albert Sans" panose="020B0604020202020204" charset="0"/>
              </a:rPr>
              <a:t> </a:t>
            </a:r>
            <a:r>
              <a:rPr lang="en-US" sz="1250" dirty="0" err="1">
                <a:solidFill>
                  <a:srgbClr val="09264D"/>
                </a:solidFill>
                <a:latin typeface="Albert Sans" panose="020B0604020202020204" charset="0"/>
              </a:rPr>
              <a:t>ảnh</a:t>
            </a:r>
            <a:r>
              <a:rPr lang="en-US" sz="1250" dirty="0">
                <a:solidFill>
                  <a:srgbClr val="09264D"/>
                </a:solidFill>
                <a:latin typeface="Albert Sans" panose="020B0604020202020204" charset="0"/>
              </a:rPr>
              <a:t> </a:t>
            </a:r>
            <a:r>
              <a:rPr lang="en-US" sz="1250" dirty="0" err="1">
                <a:solidFill>
                  <a:srgbClr val="09264D"/>
                </a:solidFill>
                <a:latin typeface="Albert Sans" panose="020B0604020202020204" charset="0"/>
              </a:rPr>
              <a:t>hưởng</a:t>
            </a:r>
            <a:r>
              <a:rPr lang="en-US" sz="1250" dirty="0">
                <a:solidFill>
                  <a:srgbClr val="09264D"/>
                </a:solidFill>
                <a:latin typeface="Albert Sans" panose="020B0604020202020204" charset="0"/>
              </a:rPr>
              <a:t> </a:t>
            </a:r>
            <a:r>
              <a:rPr lang="en-US" sz="1250" dirty="0" err="1">
                <a:solidFill>
                  <a:srgbClr val="09264D"/>
                </a:solidFill>
                <a:latin typeface="Albert Sans" panose="020B0604020202020204" charset="0"/>
              </a:rPr>
              <a:t>bởi</a:t>
            </a:r>
            <a:r>
              <a:rPr lang="en-US" sz="1250" dirty="0">
                <a:solidFill>
                  <a:srgbClr val="09264D"/>
                </a:solidFill>
                <a:latin typeface="Albert Sans" panose="020B0604020202020204" charset="0"/>
              </a:rPr>
              <a:t> </a:t>
            </a:r>
            <a:r>
              <a:rPr lang="en-US" sz="1250" dirty="0" err="1">
                <a:solidFill>
                  <a:srgbClr val="09264D"/>
                </a:solidFill>
                <a:latin typeface="Albert Sans" panose="020B0604020202020204" charset="0"/>
              </a:rPr>
              <a:t>giá</a:t>
            </a:r>
            <a:r>
              <a:rPr lang="en-US" sz="1250" dirty="0">
                <a:solidFill>
                  <a:srgbClr val="09264D"/>
                </a:solidFill>
                <a:latin typeface="Albert Sans" panose="020B0604020202020204" charset="0"/>
              </a:rPr>
              <a:t> </a:t>
            </a:r>
            <a:r>
              <a:rPr lang="en-US" sz="1250" dirty="0" err="1">
                <a:solidFill>
                  <a:srgbClr val="09264D"/>
                </a:solidFill>
                <a:latin typeface="Albert Sans" panose="020B0604020202020204" charset="0"/>
              </a:rPr>
              <a:t>trị</a:t>
            </a:r>
            <a:r>
              <a:rPr lang="en-US" sz="1250" dirty="0">
                <a:solidFill>
                  <a:srgbClr val="09264D"/>
                </a:solidFill>
                <a:latin typeface="Albert Sans" panose="020B0604020202020204" charset="0"/>
              </a:rPr>
              <a:t> k </a:t>
            </a:r>
          </a:p>
        </p:txBody>
      </p:sp>
    </p:spTree>
    <p:extLst>
      <p:ext uri="{BB962C8B-B14F-4D97-AF65-F5344CB8AC3E}">
        <p14:creationId xmlns:p14="http://schemas.microsoft.com/office/powerpoint/2010/main" val="14755031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5"/>
          <p:cNvSpPr txBox="1">
            <a:spLocks noGrp="1"/>
          </p:cNvSpPr>
          <p:nvPr>
            <p:ph type="title" idx="2"/>
          </p:nvPr>
        </p:nvSpPr>
        <p:spPr>
          <a:xfrm>
            <a:off x="3725374" y="1282725"/>
            <a:ext cx="16521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03</a:t>
            </a:r>
            <a:endParaRPr sz="5400" dirty="0"/>
          </a:p>
        </p:txBody>
      </p:sp>
      <p:sp>
        <p:nvSpPr>
          <p:cNvPr id="404" name="Google Shape;404;p35"/>
          <p:cNvSpPr txBox="1">
            <a:spLocks noGrp="1"/>
          </p:cNvSpPr>
          <p:nvPr>
            <p:ph type="title"/>
          </p:nvPr>
        </p:nvSpPr>
        <p:spPr>
          <a:xfrm>
            <a:off x="1295251" y="2198625"/>
            <a:ext cx="6770237" cy="15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Trees</a:t>
            </a:r>
            <a:endParaRPr dirty="0"/>
          </a:p>
        </p:txBody>
      </p:sp>
      <p:sp>
        <p:nvSpPr>
          <p:cNvPr id="405" name="Google Shape;405;p35"/>
          <p:cNvSpPr/>
          <p:nvPr/>
        </p:nvSpPr>
        <p:spPr>
          <a:xfrm>
            <a:off x="8271833" y="37100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815100" y="852100"/>
            <a:ext cx="812402" cy="555675"/>
            <a:chOff x="815100" y="852100"/>
            <a:chExt cx="812402" cy="555675"/>
          </a:xfrm>
        </p:grpSpPr>
        <p:sp>
          <p:nvSpPr>
            <p:cNvPr id="407" name="Google Shape;407;p35"/>
            <p:cNvSpPr/>
            <p:nvPr/>
          </p:nvSpPr>
          <p:spPr>
            <a:xfrm flipH="1">
              <a:off x="963000" y="13409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815100" y="852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extLst>
      <p:ext uri="{BB962C8B-B14F-4D97-AF65-F5344CB8AC3E}">
        <p14:creationId xmlns:p14="http://schemas.microsoft.com/office/powerpoint/2010/main" val="297104196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AFEF-653D-4B93-9262-24893A9E2CC8}"/>
              </a:ext>
            </a:extLst>
          </p:cNvPr>
          <p:cNvSpPr>
            <a:spLocks noGrp="1"/>
          </p:cNvSpPr>
          <p:nvPr>
            <p:ph type="title"/>
          </p:nvPr>
        </p:nvSpPr>
        <p:spPr/>
        <p:txBody>
          <a:bodyPr/>
          <a:lstStyle/>
          <a:p>
            <a:r>
              <a:rPr lang="en" dirty="0"/>
              <a:t>Khái niệm</a:t>
            </a:r>
            <a:endParaRPr lang="en-US" dirty="0"/>
          </a:p>
        </p:txBody>
      </p:sp>
      <p:sp>
        <p:nvSpPr>
          <p:cNvPr id="3" name="Subtitle 2">
            <a:extLst>
              <a:ext uri="{FF2B5EF4-FFF2-40B4-BE49-F238E27FC236}">
                <a16:creationId xmlns:a16="http://schemas.microsoft.com/office/drawing/2014/main" id="{5AEC149B-318D-496D-9843-BFB149E40215}"/>
              </a:ext>
            </a:extLst>
          </p:cNvPr>
          <p:cNvSpPr>
            <a:spLocks noGrp="1"/>
          </p:cNvSpPr>
          <p:nvPr>
            <p:ph type="subTitle" idx="1"/>
          </p:nvPr>
        </p:nvSpPr>
        <p:spPr>
          <a:xfrm>
            <a:off x="785487" y="1271697"/>
            <a:ext cx="7236372" cy="2575145"/>
          </a:xfrm>
        </p:spPr>
        <p:txBody>
          <a:bodyPr/>
          <a:lstStyle/>
          <a:p>
            <a:r>
              <a:rPr lang="en-US" sz="1600" dirty="0"/>
              <a:t>	</a:t>
            </a:r>
            <a:r>
              <a:rPr lang="en-US" sz="1600"/>
              <a:t>Decision tree (</a:t>
            </a:r>
            <a:r>
              <a:rPr lang="en-US" sz="1600" dirty="0" err="1"/>
              <a:t>Cây</a:t>
            </a:r>
            <a:r>
              <a:rPr lang="en-US" sz="1600" dirty="0"/>
              <a:t> </a:t>
            </a:r>
            <a:r>
              <a:rPr lang="en-US" sz="1600" dirty="0" err="1"/>
              <a:t>quyết</a:t>
            </a:r>
            <a:r>
              <a:rPr lang="en-US" sz="1600" dirty="0"/>
              <a:t> </a:t>
            </a:r>
            <a:r>
              <a:rPr lang="en-US" sz="1600" dirty="0" err="1"/>
              <a:t>định</a:t>
            </a:r>
            <a:r>
              <a:rPr lang="en-US" sz="1600" dirty="0"/>
              <a:t>) </a:t>
            </a:r>
            <a:r>
              <a:rPr lang="en-US" sz="1600" dirty="0" err="1"/>
              <a:t>là</a:t>
            </a:r>
            <a:r>
              <a:rPr lang="en-US" sz="1600" dirty="0"/>
              <a:t> </a:t>
            </a:r>
            <a:r>
              <a:rPr lang="en-US" sz="1600" dirty="0" err="1"/>
              <a:t>một</a:t>
            </a:r>
            <a:r>
              <a:rPr lang="en-US" sz="1600" dirty="0"/>
              <a:t> </a:t>
            </a:r>
            <a:r>
              <a:rPr lang="en-US" sz="1600" dirty="0" err="1"/>
              <a:t>thuật</a:t>
            </a:r>
            <a:r>
              <a:rPr lang="en-US" sz="1600" dirty="0"/>
              <a:t> </a:t>
            </a:r>
            <a:r>
              <a:rPr lang="en-US" sz="1600" dirty="0" err="1"/>
              <a:t>toán</a:t>
            </a:r>
            <a:r>
              <a:rPr lang="en-US" sz="1600" dirty="0"/>
              <a:t> </a:t>
            </a:r>
            <a:r>
              <a:rPr lang="en-US" sz="1600" dirty="0" err="1"/>
              <a:t>học</a:t>
            </a:r>
            <a:r>
              <a:rPr lang="en-US" sz="1600" dirty="0"/>
              <a:t> </a:t>
            </a:r>
            <a:r>
              <a:rPr lang="en-US" sz="1600" dirty="0" err="1"/>
              <a:t>máy</a:t>
            </a:r>
            <a:r>
              <a:rPr lang="en-US" sz="1600" dirty="0"/>
              <a:t> </a:t>
            </a:r>
            <a:r>
              <a:rPr lang="en-US" sz="1600" dirty="0" err="1"/>
              <a:t>được</a:t>
            </a:r>
            <a:r>
              <a:rPr lang="en-US" sz="1600" dirty="0"/>
              <a:t> </a:t>
            </a:r>
            <a:r>
              <a:rPr lang="en-US" sz="1600" dirty="0" err="1"/>
              <a:t>giám</a:t>
            </a:r>
            <a:r>
              <a:rPr lang="en-US" sz="1600" dirty="0"/>
              <a:t> </a:t>
            </a:r>
            <a:r>
              <a:rPr lang="en-US" sz="1600" dirty="0" err="1"/>
              <a:t>sát</a:t>
            </a:r>
            <a:r>
              <a:rPr lang="en-US" sz="1600" dirty="0"/>
              <a:t>, </a:t>
            </a:r>
            <a:r>
              <a:rPr lang="en-US" sz="1600" dirty="0" err="1"/>
              <a:t>có</a:t>
            </a:r>
            <a:r>
              <a:rPr lang="en-US" sz="1600" dirty="0"/>
              <a:t> </a:t>
            </a:r>
            <a:r>
              <a:rPr lang="en-US" sz="1600" dirty="0" err="1"/>
              <a:t>thể</a:t>
            </a:r>
            <a:r>
              <a:rPr lang="en-US" sz="1600" dirty="0"/>
              <a:t> </a:t>
            </a:r>
            <a:r>
              <a:rPr lang="en-US" sz="1600" dirty="0" err="1"/>
              <a:t>được</a:t>
            </a:r>
            <a:r>
              <a:rPr lang="en-US" sz="1600" dirty="0"/>
              <a:t> </a:t>
            </a:r>
            <a:r>
              <a:rPr lang="en-US" sz="1600" dirty="0" err="1"/>
              <a:t>sử</a:t>
            </a:r>
            <a:r>
              <a:rPr lang="en-US" sz="1600" dirty="0"/>
              <a:t> </a:t>
            </a:r>
            <a:r>
              <a:rPr lang="en-US" sz="1600" dirty="0" err="1"/>
              <a:t>dụng</a:t>
            </a:r>
            <a:r>
              <a:rPr lang="en-US" sz="1600" dirty="0"/>
              <a:t> </a:t>
            </a:r>
            <a:r>
              <a:rPr lang="en-US" sz="1600" dirty="0" err="1"/>
              <a:t>cho</a:t>
            </a:r>
            <a:r>
              <a:rPr lang="en-US" sz="1600" dirty="0"/>
              <a:t> </a:t>
            </a:r>
            <a:r>
              <a:rPr lang="en-US" sz="1600" dirty="0" err="1"/>
              <a:t>cả</a:t>
            </a:r>
            <a:r>
              <a:rPr lang="en-US" sz="1600" dirty="0"/>
              <a:t> </a:t>
            </a:r>
            <a:r>
              <a:rPr lang="en-US" sz="1600" dirty="0" err="1"/>
              <a:t>các</a:t>
            </a:r>
            <a:r>
              <a:rPr lang="en-US" sz="1600" dirty="0"/>
              <a:t> </a:t>
            </a:r>
            <a:r>
              <a:rPr lang="en-US" sz="1600" dirty="0" err="1"/>
              <a:t>vấn</a:t>
            </a:r>
            <a:r>
              <a:rPr lang="en-US" sz="1600" dirty="0"/>
              <a:t> </a:t>
            </a:r>
            <a:r>
              <a:rPr lang="en-US" sz="1600" dirty="0" err="1"/>
              <a:t>đề</a:t>
            </a:r>
            <a:r>
              <a:rPr lang="en-US" sz="1600" dirty="0"/>
              <a:t> </a:t>
            </a:r>
            <a:r>
              <a:rPr lang="en-US" sz="1600" dirty="0" err="1"/>
              <a:t>hồi</a:t>
            </a:r>
            <a:r>
              <a:rPr lang="en-US" sz="1600" dirty="0"/>
              <a:t> </a:t>
            </a:r>
            <a:r>
              <a:rPr lang="en-US" sz="1600" dirty="0" err="1"/>
              <a:t>quy</a:t>
            </a:r>
            <a:r>
              <a:rPr lang="en-US" sz="1600" dirty="0"/>
              <a:t> (</a:t>
            </a:r>
            <a:r>
              <a:rPr lang="en-US" sz="1600" dirty="0" err="1"/>
              <a:t>dự</a:t>
            </a:r>
            <a:r>
              <a:rPr lang="en-US" sz="1600" dirty="0"/>
              <a:t> </a:t>
            </a:r>
            <a:r>
              <a:rPr lang="en-US" sz="1600" dirty="0" err="1"/>
              <a:t>đoán</a:t>
            </a:r>
            <a:r>
              <a:rPr lang="en-US" sz="1600" dirty="0"/>
              <a:t> </a:t>
            </a:r>
            <a:r>
              <a:rPr lang="en-US" sz="1600" dirty="0" err="1"/>
              <a:t>giá</a:t>
            </a:r>
            <a:r>
              <a:rPr lang="en-US" sz="1600" dirty="0"/>
              <a:t> </a:t>
            </a:r>
            <a:r>
              <a:rPr lang="en-US" sz="1600" dirty="0" err="1"/>
              <a:t>trị</a:t>
            </a:r>
            <a:r>
              <a:rPr lang="en-US" sz="1600" dirty="0"/>
              <a:t> </a:t>
            </a:r>
            <a:r>
              <a:rPr lang="en-US" sz="1600" dirty="0" err="1"/>
              <a:t>liên</a:t>
            </a:r>
            <a:r>
              <a:rPr lang="en-US" sz="1600" dirty="0"/>
              <a:t> </a:t>
            </a:r>
            <a:r>
              <a:rPr lang="en-US" sz="1600" dirty="0" err="1"/>
              <a:t>tục</a:t>
            </a:r>
            <a:r>
              <a:rPr lang="en-US" sz="1600" dirty="0"/>
              <a:t>) </a:t>
            </a:r>
            <a:r>
              <a:rPr lang="en-US" sz="1600" dirty="0" err="1"/>
              <a:t>và</a:t>
            </a:r>
            <a:r>
              <a:rPr lang="en-US" sz="1600" dirty="0"/>
              <a:t> </a:t>
            </a:r>
            <a:r>
              <a:rPr lang="en-US" sz="1600" dirty="0" err="1"/>
              <a:t>phân</a:t>
            </a:r>
            <a:r>
              <a:rPr lang="en-US" sz="1600" dirty="0"/>
              <a:t> </a:t>
            </a:r>
            <a:r>
              <a:rPr lang="en-US" sz="1600" err="1"/>
              <a:t>loại</a:t>
            </a:r>
            <a:r>
              <a:rPr lang="en-US" sz="1600"/>
              <a:t> (dự </a:t>
            </a:r>
            <a:r>
              <a:rPr lang="en-US" sz="1600" dirty="0" err="1"/>
              <a:t>đoán</a:t>
            </a:r>
            <a:r>
              <a:rPr lang="en-US" sz="1600" dirty="0"/>
              <a:t> </a:t>
            </a:r>
            <a:r>
              <a:rPr lang="en-US" sz="1600" dirty="0" err="1"/>
              <a:t>giá</a:t>
            </a:r>
            <a:r>
              <a:rPr lang="en-US" sz="1600" dirty="0"/>
              <a:t> </a:t>
            </a:r>
            <a:r>
              <a:rPr lang="en-US" sz="1600" dirty="0" err="1"/>
              <a:t>trị</a:t>
            </a:r>
            <a:r>
              <a:rPr lang="en-US" sz="1600" dirty="0"/>
              <a:t> </a:t>
            </a:r>
            <a:r>
              <a:rPr lang="en-US" sz="1600" dirty="0" err="1"/>
              <a:t>phân</a:t>
            </a:r>
            <a:r>
              <a:rPr lang="en-US" sz="1600" dirty="0"/>
              <a:t> </a:t>
            </a:r>
            <a:r>
              <a:rPr lang="en-US" sz="1600" dirty="0" err="1"/>
              <a:t>loại</a:t>
            </a:r>
            <a:r>
              <a:rPr lang="en-US" sz="1600" dirty="0"/>
              <a:t>). </a:t>
            </a:r>
            <a:r>
              <a:rPr lang="en-US" sz="1600" dirty="0" err="1"/>
              <a:t>Hơn</a:t>
            </a:r>
            <a:r>
              <a:rPr lang="en-US" sz="1600" dirty="0"/>
              <a:t> </a:t>
            </a:r>
            <a:r>
              <a:rPr lang="en-US" sz="1600" dirty="0" err="1"/>
              <a:t>nữa</a:t>
            </a:r>
            <a:r>
              <a:rPr lang="en-US" sz="1600" dirty="0"/>
              <a:t> </a:t>
            </a:r>
            <a:r>
              <a:rPr lang="en-US" sz="1600" dirty="0" err="1"/>
              <a:t>chúng</a:t>
            </a:r>
            <a:r>
              <a:rPr lang="en-US" sz="1600" dirty="0"/>
              <a:t> </a:t>
            </a:r>
            <a:r>
              <a:rPr lang="en-US" sz="1600" dirty="0" err="1"/>
              <a:t>còn</a:t>
            </a:r>
            <a:r>
              <a:rPr lang="en-US" sz="1600" dirty="0"/>
              <a:t> </a:t>
            </a:r>
            <a:r>
              <a:rPr lang="en-US" sz="1600" dirty="0" err="1"/>
              <a:t>đóng</a:t>
            </a:r>
            <a:r>
              <a:rPr lang="en-US" sz="1600" dirty="0"/>
              <a:t> </a:t>
            </a:r>
            <a:r>
              <a:rPr lang="en-US" sz="1600" dirty="0" err="1"/>
              <a:t>vai</a:t>
            </a:r>
            <a:r>
              <a:rPr lang="en-US" sz="1600" dirty="0"/>
              <a:t> </a:t>
            </a:r>
            <a:r>
              <a:rPr lang="en-US" sz="1600" dirty="0" err="1"/>
              <a:t>trò</a:t>
            </a:r>
            <a:r>
              <a:rPr lang="en-US" sz="1600" dirty="0"/>
              <a:t> </a:t>
            </a:r>
            <a:r>
              <a:rPr lang="en-US" sz="1600" dirty="0" err="1"/>
              <a:t>là</a:t>
            </a:r>
            <a:r>
              <a:rPr lang="en-US" sz="1600" dirty="0"/>
              <a:t> </a:t>
            </a:r>
            <a:r>
              <a:rPr lang="en-US" sz="1600" dirty="0" err="1"/>
              <a:t>nền</a:t>
            </a:r>
            <a:r>
              <a:rPr lang="en-US" sz="1600" dirty="0"/>
              <a:t> </a:t>
            </a:r>
            <a:r>
              <a:rPr lang="en-US" sz="1600" dirty="0" err="1"/>
              <a:t>tảng</a:t>
            </a:r>
            <a:r>
              <a:rPr lang="en-US" sz="1600" dirty="0"/>
              <a:t> </a:t>
            </a:r>
            <a:r>
              <a:rPr lang="en-US" sz="1600" dirty="0" err="1"/>
              <a:t>cho</a:t>
            </a:r>
            <a:r>
              <a:rPr lang="en-US" sz="1600" dirty="0"/>
              <a:t> </a:t>
            </a:r>
            <a:r>
              <a:rPr lang="en-US" sz="1600" dirty="0" err="1"/>
              <a:t>các</a:t>
            </a:r>
            <a:r>
              <a:rPr lang="en-US" sz="1600" dirty="0"/>
              <a:t> </a:t>
            </a:r>
            <a:r>
              <a:rPr lang="en-US" sz="1600" dirty="0" err="1"/>
              <a:t>kĩ</a:t>
            </a:r>
            <a:r>
              <a:rPr lang="en-US" sz="1600" dirty="0"/>
              <a:t> </a:t>
            </a:r>
            <a:r>
              <a:rPr lang="en-US" sz="1600" dirty="0" err="1"/>
              <a:t>thuật</a:t>
            </a:r>
            <a:r>
              <a:rPr lang="en-US" sz="1600" dirty="0"/>
              <a:t> </a:t>
            </a:r>
            <a:r>
              <a:rPr lang="en-US" sz="1600" dirty="0" err="1"/>
              <a:t>nâng</a:t>
            </a:r>
            <a:r>
              <a:rPr lang="en-US" sz="1600" dirty="0"/>
              <a:t> </a:t>
            </a:r>
            <a:r>
              <a:rPr lang="en-US" sz="1600" dirty="0" err="1"/>
              <a:t>cao</a:t>
            </a:r>
            <a:r>
              <a:rPr lang="en-US" sz="1600" dirty="0"/>
              <a:t> </a:t>
            </a:r>
            <a:r>
              <a:rPr lang="en-US" sz="1600" dirty="0" err="1"/>
              <a:t>hơn</a:t>
            </a:r>
            <a:r>
              <a:rPr lang="en-US" sz="1600" dirty="0"/>
              <a:t>, </a:t>
            </a:r>
            <a:r>
              <a:rPr lang="en-US" sz="1600" dirty="0" err="1"/>
              <a:t>chẳng</a:t>
            </a:r>
            <a:r>
              <a:rPr lang="en-US" sz="1600" dirty="0"/>
              <a:t> </a:t>
            </a:r>
            <a:r>
              <a:rPr lang="en-US" sz="1600" dirty="0" err="1"/>
              <a:t>hạn</a:t>
            </a:r>
            <a:r>
              <a:rPr lang="en-US" sz="1600" dirty="0"/>
              <a:t> </a:t>
            </a:r>
            <a:r>
              <a:rPr lang="en-US" sz="1600" dirty="0" err="1"/>
              <a:t>như</a:t>
            </a:r>
            <a:r>
              <a:rPr lang="en-US" sz="1600" dirty="0"/>
              <a:t> </a:t>
            </a:r>
            <a:r>
              <a:rPr lang="en-US" sz="1600" dirty="0" err="1"/>
              <a:t>đóng</a:t>
            </a:r>
            <a:r>
              <a:rPr lang="en-US" sz="1600" dirty="0"/>
              <a:t> bao, </a:t>
            </a:r>
            <a:r>
              <a:rPr lang="en-US" sz="1600" dirty="0" err="1"/>
              <a:t>tăng</a:t>
            </a:r>
            <a:r>
              <a:rPr lang="en-US" sz="1600" dirty="0"/>
              <a:t> </a:t>
            </a:r>
            <a:r>
              <a:rPr lang="en-US" sz="1600" dirty="0" err="1"/>
              <a:t>cường</a:t>
            </a:r>
            <a:r>
              <a:rPr lang="en-US" sz="1600" dirty="0"/>
              <a:t> </a:t>
            </a:r>
            <a:r>
              <a:rPr lang="en-US" sz="1600" dirty="0" err="1"/>
              <a:t>và</a:t>
            </a:r>
            <a:r>
              <a:rPr lang="en-US" sz="1600" dirty="0"/>
              <a:t> </a:t>
            </a:r>
            <a:r>
              <a:rPr lang="en-US" sz="1600" dirty="0" err="1"/>
              <a:t>rừng</a:t>
            </a:r>
            <a:r>
              <a:rPr lang="en-US" sz="1600" dirty="0"/>
              <a:t> </a:t>
            </a:r>
            <a:r>
              <a:rPr lang="en-US" sz="1600" dirty="0" err="1"/>
              <a:t>ngẫu</a:t>
            </a:r>
            <a:r>
              <a:rPr lang="en-US" sz="1600" dirty="0"/>
              <a:t> </a:t>
            </a:r>
            <a:r>
              <a:rPr lang="en-US" sz="1600" dirty="0" err="1"/>
              <a:t>nhiên</a:t>
            </a:r>
            <a:r>
              <a:rPr lang="en-US" sz="1600" dirty="0"/>
              <a:t>.</a:t>
            </a:r>
          </a:p>
        </p:txBody>
      </p:sp>
      <p:grpSp>
        <p:nvGrpSpPr>
          <p:cNvPr id="7" name="Google Shape;406;p35">
            <a:extLst>
              <a:ext uri="{FF2B5EF4-FFF2-40B4-BE49-F238E27FC236}">
                <a16:creationId xmlns:a16="http://schemas.microsoft.com/office/drawing/2014/main" id="{DE34F0B4-0CA0-4647-96E5-4C127BA3BA67}"/>
              </a:ext>
            </a:extLst>
          </p:cNvPr>
          <p:cNvGrpSpPr/>
          <p:nvPr/>
        </p:nvGrpSpPr>
        <p:grpSpPr>
          <a:xfrm>
            <a:off x="-186011" y="-110650"/>
            <a:ext cx="812402" cy="555675"/>
            <a:chOff x="815100" y="852100"/>
            <a:chExt cx="812402" cy="555675"/>
          </a:xfrm>
        </p:grpSpPr>
        <p:sp>
          <p:nvSpPr>
            <p:cNvPr id="8" name="Google Shape;407;p35">
              <a:extLst>
                <a:ext uri="{FF2B5EF4-FFF2-40B4-BE49-F238E27FC236}">
                  <a16:creationId xmlns:a16="http://schemas.microsoft.com/office/drawing/2014/main" id="{A56800D1-D320-4B7D-A5CE-D280F03EA950}"/>
                </a:ext>
              </a:extLst>
            </p:cNvPr>
            <p:cNvSpPr/>
            <p:nvPr/>
          </p:nvSpPr>
          <p:spPr>
            <a:xfrm flipH="1">
              <a:off x="963000" y="13409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8;p35">
              <a:extLst>
                <a:ext uri="{FF2B5EF4-FFF2-40B4-BE49-F238E27FC236}">
                  <a16:creationId xmlns:a16="http://schemas.microsoft.com/office/drawing/2014/main" id="{A6D8188C-75AA-40A8-958C-9BA7B782DE17}"/>
                </a:ext>
              </a:extLst>
            </p:cNvPr>
            <p:cNvSpPr/>
            <p:nvPr/>
          </p:nvSpPr>
          <p:spPr>
            <a:xfrm>
              <a:off x="815100" y="852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0" name="Google Shape;423;p36">
            <a:extLst>
              <a:ext uri="{FF2B5EF4-FFF2-40B4-BE49-F238E27FC236}">
                <a16:creationId xmlns:a16="http://schemas.microsoft.com/office/drawing/2014/main" id="{5B9699C5-7045-4A95-B693-1E122AB3EC01}"/>
              </a:ext>
            </a:extLst>
          </p:cNvPr>
          <p:cNvSpPr/>
          <p:nvPr/>
        </p:nvSpPr>
        <p:spPr>
          <a:xfrm rot="-10081977">
            <a:off x="7247948" y="-7231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3;p36">
            <a:extLst>
              <a:ext uri="{FF2B5EF4-FFF2-40B4-BE49-F238E27FC236}">
                <a16:creationId xmlns:a16="http://schemas.microsoft.com/office/drawing/2014/main" id="{CE86552B-2814-42CE-B2B5-29E786938F8C}"/>
              </a:ext>
            </a:extLst>
          </p:cNvPr>
          <p:cNvSpPr/>
          <p:nvPr/>
        </p:nvSpPr>
        <p:spPr>
          <a:xfrm rot="-10081977">
            <a:off x="-1120164" y="3501961"/>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2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Sơ đồ minh họa</a:t>
            </a:r>
            <a:endParaRPr sz="2800" dirty="0">
              <a:effectLst>
                <a:outerShdw blurRad="38100" dist="38100" dir="2700000" algn="tl">
                  <a:srgbClr val="000000">
                    <a:alpha val="43137"/>
                  </a:srgbClr>
                </a:outerShdw>
              </a:effectLst>
            </a:endParaRPr>
          </a:p>
        </p:txBody>
      </p:sp>
      <p:sp>
        <p:nvSpPr>
          <p:cNvPr id="416" name="Google Shape;416;p36"/>
          <p:cNvSpPr txBox="1">
            <a:spLocks noGrp="1"/>
          </p:cNvSpPr>
          <p:nvPr>
            <p:ph type="subTitle" idx="2"/>
          </p:nvPr>
        </p:nvSpPr>
        <p:spPr>
          <a:xfrm>
            <a:off x="575035" y="925638"/>
            <a:ext cx="3598759" cy="2731961"/>
          </a:xfrm>
          <a:prstGeom prst="rect">
            <a:avLst/>
          </a:prstGeom>
        </p:spPr>
        <p:txBody>
          <a:bodyPr spcFirstLastPara="1" wrap="square" lIns="91425" tIns="91425" rIns="91425" bIns="91425" anchor="t" anchorCtr="0">
            <a:noAutofit/>
          </a:bodyPr>
          <a:lstStyle/>
          <a:p>
            <a:pPr marL="117475" indent="0" algn="just">
              <a:spcAft>
                <a:spcPts val="600"/>
              </a:spcAft>
            </a:pPr>
            <a:r>
              <a:rPr lang="vi-VN" dirty="0">
                <a:solidFill>
                  <a:srgbClr val="09264D"/>
                </a:solidFill>
              </a:rPr>
              <a:t>Cây quyết định bắt đầu bằng </a:t>
            </a:r>
            <a:r>
              <a:rPr lang="vi-VN" b="1" dirty="0">
                <a:solidFill>
                  <a:srgbClr val="09264D"/>
                </a:solidFill>
              </a:rPr>
              <a:t>nút gốc (ROOT)</a:t>
            </a:r>
            <a:r>
              <a:rPr lang="vi-VN" dirty="0">
                <a:solidFill>
                  <a:srgbClr val="09264D"/>
                </a:solidFill>
              </a:rPr>
              <a:t>, sau đó tách thành hai hoặc nhiều nhóm thống nhất thông qua một phương pháp gọi là phân tách.</a:t>
            </a:r>
          </a:p>
          <a:p>
            <a:pPr marL="117475" indent="0" algn="just"/>
            <a:r>
              <a:rPr lang="vi-VN" dirty="0">
                <a:solidFill>
                  <a:srgbClr val="09264D"/>
                </a:solidFill>
              </a:rPr>
              <a:t>Khi các nút phụ trải qua quá trình phân chia sâu hơn, chúng được xác định là nút quyết định, trong khi các nút không phân chia được gọi </a:t>
            </a:r>
            <a:r>
              <a:rPr lang="vi-VN" b="1" dirty="0">
                <a:solidFill>
                  <a:srgbClr val="09264D"/>
                </a:solidFill>
              </a:rPr>
              <a:t>là nút cuối hoặc nút lá</a:t>
            </a:r>
            <a:r>
              <a:rPr lang="vi-VN" dirty="0">
                <a:solidFill>
                  <a:srgbClr val="09264D"/>
                </a:solidFill>
              </a:rPr>
              <a:t>. Một đoạn của cây hoàn chỉnh được gọi là </a:t>
            </a:r>
            <a:r>
              <a:rPr lang="vi-VN" b="1" dirty="0">
                <a:solidFill>
                  <a:srgbClr val="09264D"/>
                </a:solidFill>
              </a:rPr>
              <a:t>nhánh.</a:t>
            </a:r>
            <a:endParaRPr lang="vi-VN" dirty="0">
              <a:solidFill>
                <a:srgbClr val="09264D"/>
              </a:solidFill>
            </a:endParaRP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p:cNvPicPr>
            <a:picLocks noChangeAspect="1"/>
          </p:cNvPicPr>
          <p:nvPr/>
        </p:nvPicPr>
        <p:blipFill>
          <a:blip r:embed="rId3"/>
          <a:stretch>
            <a:fillRect/>
          </a:stretch>
        </p:blipFill>
        <p:spPr>
          <a:xfrm>
            <a:off x="4827937" y="925639"/>
            <a:ext cx="4021023" cy="2541953"/>
          </a:xfrm>
          <a:prstGeom prst="rect">
            <a:avLst/>
          </a:prstGeom>
        </p:spPr>
      </p:pic>
    </p:spTree>
    <p:extLst>
      <p:ext uri="{BB962C8B-B14F-4D97-AF65-F5344CB8AC3E}">
        <p14:creationId xmlns:p14="http://schemas.microsoft.com/office/powerpoint/2010/main" val="355935664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9" name="Google Shape;419;p36"/>
          <p:cNvGrpSpPr/>
          <p:nvPr/>
        </p:nvGrpSpPr>
        <p:grpSpPr>
          <a:xfrm>
            <a:off x="-419125" y="437952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6BFAC316-26A7-49AD-98FD-91223B5CE0B4}"/>
              </a:ext>
            </a:extLst>
          </p:cNvPr>
          <p:cNvSpPr>
            <a:spLocks noGrp="1"/>
          </p:cNvSpPr>
          <p:nvPr>
            <p:ph type="title"/>
          </p:nvPr>
        </p:nvSpPr>
        <p:spPr>
          <a:xfrm>
            <a:off x="479770" y="120551"/>
            <a:ext cx="6713441" cy="683178"/>
          </a:xfrm>
        </p:spPr>
        <p:txBody>
          <a:bodyPr/>
          <a:lstStyle/>
          <a:p>
            <a:r>
              <a:rPr lang="en" sz="2800" dirty="0">
                <a:effectLst>
                  <a:outerShdw blurRad="38100" dist="38100" dir="2700000" algn="tl">
                    <a:srgbClr val="000000">
                      <a:alpha val="43137"/>
                    </a:srgbClr>
                  </a:outerShdw>
                </a:effectLst>
              </a:rPr>
              <a:t>Phân tích ví dụ</a:t>
            </a:r>
            <a:endParaRPr lang="en-US" sz="2800" dirty="0"/>
          </a:p>
        </p:txBody>
      </p:sp>
      <p:pic>
        <p:nvPicPr>
          <p:cNvPr id="3" name="Picture 2"/>
          <p:cNvPicPr>
            <a:picLocks noChangeAspect="1"/>
          </p:cNvPicPr>
          <p:nvPr/>
        </p:nvPicPr>
        <p:blipFill>
          <a:blip r:embed="rId3"/>
          <a:stretch>
            <a:fillRect/>
          </a:stretch>
        </p:blipFill>
        <p:spPr>
          <a:xfrm>
            <a:off x="1185177" y="738961"/>
            <a:ext cx="6965153" cy="3044371"/>
          </a:xfrm>
          <a:prstGeom prst="rect">
            <a:avLst/>
          </a:prstGeom>
        </p:spPr>
      </p:pic>
    </p:spTree>
    <p:extLst>
      <p:ext uri="{BB962C8B-B14F-4D97-AF65-F5344CB8AC3E}">
        <p14:creationId xmlns:p14="http://schemas.microsoft.com/office/powerpoint/2010/main" val="378866182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9" name="Google Shape;419;p36"/>
          <p:cNvGrpSpPr/>
          <p:nvPr/>
        </p:nvGrpSpPr>
        <p:grpSpPr>
          <a:xfrm>
            <a:off x="-419125" y="472242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6BFAC316-26A7-49AD-98FD-91223B5CE0B4}"/>
              </a:ext>
            </a:extLst>
          </p:cNvPr>
          <p:cNvSpPr>
            <a:spLocks noGrp="1"/>
          </p:cNvSpPr>
          <p:nvPr>
            <p:ph type="title"/>
          </p:nvPr>
        </p:nvSpPr>
        <p:spPr>
          <a:xfrm>
            <a:off x="479770" y="120551"/>
            <a:ext cx="6713441" cy="683178"/>
          </a:xfrm>
        </p:spPr>
        <p:txBody>
          <a:bodyPr/>
          <a:lstStyle/>
          <a:p>
            <a:r>
              <a:rPr lang="en" sz="2800" dirty="0">
                <a:effectLst>
                  <a:outerShdw blurRad="38100" dist="38100" dir="2700000" algn="tl">
                    <a:srgbClr val="000000">
                      <a:alpha val="43137"/>
                    </a:srgbClr>
                  </a:outerShdw>
                </a:effectLst>
              </a:rPr>
              <a:t>Phân tích ví dụ</a:t>
            </a:r>
            <a:endParaRPr lang="en-US" sz="2800" dirty="0"/>
          </a:p>
        </p:txBody>
      </p:sp>
      <p:pic>
        <p:nvPicPr>
          <p:cNvPr id="8" name="Picture 7"/>
          <p:cNvPicPr>
            <a:picLocks noChangeAspect="1"/>
          </p:cNvPicPr>
          <p:nvPr/>
        </p:nvPicPr>
        <p:blipFill>
          <a:blip r:embed="rId3"/>
          <a:stretch>
            <a:fillRect/>
          </a:stretch>
        </p:blipFill>
        <p:spPr>
          <a:xfrm>
            <a:off x="1331000" y="524615"/>
            <a:ext cx="6142950" cy="3390188"/>
          </a:xfrm>
          <a:prstGeom prst="rect">
            <a:avLst/>
          </a:prstGeom>
        </p:spPr>
      </p:pic>
      <p:sp>
        <p:nvSpPr>
          <p:cNvPr id="2" name="Rectangle 1"/>
          <p:cNvSpPr/>
          <p:nvPr/>
        </p:nvSpPr>
        <p:spPr>
          <a:xfrm>
            <a:off x="1550490" y="3914803"/>
            <a:ext cx="4572000" cy="738664"/>
          </a:xfrm>
          <a:prstGeom prst="rect">
            <a:avLst/>
          </a:prstGeom>
        </p:spPr>
        <p:txBody>
          <a:bodyPr>
            <a:spAutoFit/>
          </a:bodyPr>
          <a:lstStyle/>
          <a:p>
            <a:pPr marL="139700" fontAlgn="base"/>
            <a:r>
              <a:rPr lang="vi-VN" dirty="0">
                <a:solidFill>
                  <a:srgbClr val="05192D"/>
                </a:solidFill>
                <a:latin typeface="Times" panose="02020603050405020304" pitchFamily="18" charset="0"/>
              </a:rPr>
              <a:t>Node chứa nhiều hơn 1 loại dữ liệu gọi là</a:t>
            </a:r>
            <a:r>
              <a:rPr lang="vi-VN" b="1" dirty="0">
                <a:solidFill>
                  <a:srgbClr val="05192D"/>
                </a:solidFill>
                <a:latin typeface="Times" panose="02020603050405020304" pitchFamily="18" charset="0"/>
              </a:rPr>
              <a:t> </a:t>
            </a:r>
            <a:r>
              <a:rPr lang="en-US" b="1" dirty="0">
                <a:solidFill>
                  <a:srgbClr val="05192D"/>
                </a:solidFill>
                <a:latin typeface="Times" panose="02020603050405020304" pitchFamily="18" charset="0"/>
              </a:rPr>
              <a:t>M</a:t>
            </a:r>
            <a:r>
              <a:rPr lang="vi-VN" b="1" dirty="0">
                <a:solidFill>
                  <a:srgbClr val="05192D"/>
                </a:solidFill>
                <a:latin typeface="Times" panose="02020603050405020304" pitchFamily="18" charset="0"/>
              </a:rPr>
              <a:t>ixed </a:t>
            </a:r>
            <a:r>
              <a:rPr lang="en-US" b="1" dirty="0">
                <a:solidFill>
                  <a:srgbClr val="05192D"/>
                </a:solidFill>
                <a:latin typeface="Times" panose="02020603050405020304" pitchFamily="18" charset="0"/>
              </a:rPr>
              <a:t>N</a:t>
            </a:r>
            <a:r>
              <a:rPr lang="vi-VN" b="1" dirty="0">
                <a:solidFill>
                  <a:srgbClr val="05192D"/>
                </a:solidFill>
                <a:latin typeface="Times" panose="02020603050405020304" pitchFamily="18" charset="0"/>
              </a:rPr>
              <a:t>ode</a:t>
            </a:r>
            <a:r>
              <a:rPr lang="vi-VN" dirty="0">
                <a:solidFill>
                  <a:srgbClr val="05192D"/>
                </a:solidFill>
                <a:latin typeface="Times" panose="02020603050405020304" pitchFamily="18" charset="0"/>
              </a:rPr>
              <a:t>.</a:t>
            </a:r>
            <a:endParaRPr lang="en-US" dirty="0">
              <a:solidFill>
                <a:srgbClr val="05192D"/>
              </a:solidFill>
              <a:latin typeface="Albert Sans" panose="020B0604020202020204" charset="0"/>
            </a:endParaRPr>
          </a:p>
          <a:p>
            <a:pPr marL="139700" fontAlgn="base"/>
            <a:endParaRPr lang="en-US" dirty="0">
              <a:solidFill>
                <a:srgbClr val="05192D"/>
              </a:solidFill>
              <a:latin typeface="Albert Sans" panose="020B0604020202020204" charset="0"/>
            </a:endParaRPr>
          </a:p>
          <a:p>
            <a:pPr marL="139700" fontAlgn="base"/>
            <a:r>
              <a:rPr lang="en-US" dirty="0">
                <a:solidFill>
                  <a:srgbClr val="05192D"/>
                </a:solidFill>
                <a:latin typeface="Times" panose="02020603050405020304" pitchFamily="18" charset="0"/>
              </a:rPr>
              <a:t>Node c</a:t>
            </a:r>
            <a:r>
              <a:rPr lang="vi-VN" dirty="0">
                <a:solidFill>
                  <a:srgbClr val="05192D"/>
                </a:solidFill>
                <a:latin typeface="Times" panose="02020603050405020304" pitchFamily="18" charset="0"/>
              </a:rPr>
              <a:t>hứa 1 loại dữ loại gọi là</a:t>
            </a:r>
            <a:r>
              <a:rPr lang="vi-VN" b="1" dirty="0">
                <a:solidFill>
                  <a:srgbClr val="05192D"/>
                </a:solidFill>
                <a:latin typeface="Times" panose="02020603050405020304" pitchFamily="18" charset="0"/>
              </a:rPr>
              <a:t> </a:t>
            </a:r>
            <a:r>
              <a:rPr lang="en-US" b="1" dirty="0">
                <a:solidFill>
                  <a:srgbClr val="05192D"/>
                </a:solidFill>
                <a:latin typeface="Times" panose="02020603050405020304" pitchFamily="18" charset="0"/>
              </a:rPr>
              <a:t>P</a:t>
            </a:r>
            <a:r>
              <a:rPr lang="vi-VN" b="1" dirty="0">
                <a:solidFill>
                  <a:srgbClr val="05192D"/>
                </a:solidFill>
                <a:latin typeface="Times" panose="02020603050405020304" pitchFamily="18" charset="0"/>
              </a:rPr>
              <a:t>ure </a:t>
            </a:r>
            <a:r>
              <a:rPr lang="en-US" b="1" dirty="0">
                <a:solidFill>
                  <a:srgbClr val="05192D"/>
                </a:solidFill>
                <a:latin typeface="Times" panose="02020603050405020304" pitchFamily="18" charset="0"/>
              </a:rPr>
              <a:t>N</a:t>
            </a:r>
            <a:r>
              <a:rPr lang="vi-VN" b="1" dirty="0">
                <a:solidFill>
                  <a:srgbClr val="05192D"/>
                </a:solidFill>
                <a:latin typeface="Times" panose="02020603050405020304" pitchFamily="18" charset="0"/>
              </a:rPr>
              <a:t>ode</a:t>
            </a:r>
            <a:endParaRPr lang="en-US" sz="1100" dirty="0">
              <a:latin typeface="Albert Sans" panose="020B0604020202020204" charset="0"/>
            </a:endParaRPr>
          </a:p>
        </p:txBody>
      </p:sp>
    </p:spTree>
    <p:extLst>
      <p:ext uri="{BB962C8B-B14F-4D97-AF65-F5344CB8AC3E}">
        <p14:creationId xmlns:p14="http://schemas.microsoft.com/office/powerpoint/2010/main" val="401579209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4AE6-4D32-41CA-B288-0CC8D41D2315}"/>
              </a:ext>
            </a:extLst>
          </p:cNvPr>
          <p:cNvSpPr>
            <a:spLocks noGrp="1"/>
          </p:cNvSpPr>
          <p:nvPr>
            <p:ph type="title"/>
          </p:nvPr>
        </p:nvSpPr>
        <p:spPr>
          <a:xfrm>
            <a:off x="664821" y="145480"/>
            <a:ext cx="7704000" cy="572700"/>
          </a:xfrm>
        </p:spPr>
        <p:txBody>
          <a:bodyPr/>
          <a:lstStyle/>
          <a:p>
            <a:r>
              <a:rPr lang="en-US" sz="2800" b="1" i="0" u="none" strike="noStrike" dirty="0" err="1">
                <a:solidFill>
                  <a:schemeClr val="tx1"/>
                </a:solidFill>
                <a:effectLst/>
                <a:latin typeface="Manrope ExtraBold" pitchFamily="2" charset="0"/>
              </a:rPr>
              <a:t>Độ</a:t>
            </a:r>
            <a:r>
              <a:rPr lang="en-US" sz="2800" b="1" i="0" u="none" strike="noStrike" dirty="0">
                <a:solidFill>
                  <a:schemeClr val="tx1"/>
                </a:solidFill>
                <a:effectLst/>
                <a:latin typeface="Manrope ExtraBold" pitchFamily="2" charset="0"/>
              </a:rPr>
              <a:t> </a:t>
            </a:r>
            <a:r>
              <a:rPr lang="en-US" sz="2800" b="1" i="0" u="none" strike="noStrike" dirty="0" err="1">
                <a:solidFill>
                  <a:schemeClr val="tx1"/>
                </a:solidFill>
                <a:effectLst/>
                <a:latin typeface="Manrope ExtraBold" pitchFamily="2" charset="0"/>
              </a:rPr>
              <a:t>sâu</a:t>
            </a:r>
            <a:r>
              <a:rPr lang="en-US" sz="2800" b="1" i="0" u="none" strike="noStrike" dirty="0">
                <a:solidFill>
                  <a:schemeClr val="tx1"/>
                </a:solidFill>
                <a:effectLst/>
                <a:latin typeface="Manrope ExtraBold" pitchFamily="2" charset="0"/>
              </a:rPr>
              <a:t> </a:t>
            </a:r>
            <a:r>
              <a:rPr lang="en-US" sz="2800" b="1" i="0" u="none" strike="noStrike" dirty="0" err="1">
                <a:solidFill>
                  <a:schemeClr val="tx1"/>
                </a:solidFill>
                <a:effectLst/>
                <a:latin typeface="Manrope ExtraBold" pitchFamily="2" charset="0"/>
              </a:rPr>
              <a:t>tối</a:t>
            </a:r>
            <a:r>
              <a:rPr lang="en-US" sz="2800" b="1" i="0" u="none" strike="noStrike" dirty="0">
                <a:solidFill>
                  <a:schemeClr val="tx1"/>
                </a:solidFill>
                <a:effectLst/>
                <a:latin typeface="Manrope ExtraBold" pitchFamily="2" charset="0"/>
              </a:rPr>
              <a:t> </a:t>
            </a:r>
            <a:r>
              <a:rPr lang="en-US" sz="2800" b="1" i="0" u="none" strike="noStrike" dirty="0" err="1">
                <a:solidFill>
                  <a:schemeClr val="tx1"/>
                </a:solidFill>
                <a:effectLst/>
                <a:latin typeface="Manrope ExtraBold" pitchFamily="2" charset="0"/>
              </a:rPr>
              <a:t>đa</a:t>
            </a:r>
            <a:r>
              <a:rPr lang="en-US" sz="2800" b="1" i="0" u="none" strike="noStrike" dirty="0">
                <a:solidFill>
                  <a:schemeClr val="tx1"/>
                </a:solidFill>
                <a:effectLst/>
                <a:latin typeface="Manrope ExtraBold" pitchFamily="2" charset="0"/>
              </a:rPr>
              <a:t>:</a:t>
            </a:r>
            <a:endParaRPr lang="en-US" sz="4000" dirty="0">
              <a:solidFill>
                <a:schemeClr val="tx1"/>
              </a:solidFill>
              <a:latin typeface="Manrope ExtraBold" pitchFamily="2" charset="0"/>
            </a:endParaRPr>
          </a:p>
        </p:txBody>
      </p:sp>
      <p:sp>
        <p:nvSpPr>
          <p:cNvPr id="7" name="Google Shape;423;p36">
            <a:extLst>
              <a:ext uri="{FF2B5EF4-FFF2-40B4-BE49-F238E27FC236}">
                <a16:creationId xmlns:a16="http://schemas.microsoft.com/office/drawing/2014/main" id="{AF261A7A-CA2B-4CED-9ED3-0D8AB86C9E01}"/>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23;p36">
            <a:extLst>
              <a:ext uri="{FF2B5EF4-FFF2-40B4-BE49-F238E27FC236}">
                <a16:creationId xmlns:a16="http://schemas.microsoft.com/office/drawing/2014/main" id="{91911D3A-16DC-4D7C-A901-5EF9AFF799EB}"/>
              </a:ext>
            </a:extLst>
          </p:cNvPr>
          <p:cNvSpPr/>
          <p:nvPr/>
        </p:nvSpPr>
        <p:spPr>
          <a:xfrm rot="-10081977">
            <a:off x="-1159896" y="3705080"/>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p:cNvPicPr>
            <a:picLocks noChangeAspect="1"/>
          </p:cNvPicPr>
          <p:nvPr/>
        </p:nvPicPr>
        <p:blipFill>
          <a:blip r:embed="rId2"/>
          <a:stretch>
            <a:fillRect/>
          </a:stretch>
        </p:blipFill>
        <p:spPr>
          <a:xfrm>
            <a:off x="907027" y="781922"/>
            <a:ext cx="7573296" cy="3560306"/>
          </a:xfrm>
          <a:prstGeom prst="rect">
            <a:avLst/>
          </a:prstGeom>
        </p:spPr>
      </p:pic>
    </p:spTree>
    <p:extLst>
      <p:ext uri="{BB962C8B-B14F-4D97-AF65-F5344CB8AC3E}">
        <p14:creationId xmlns:p14="http://schemas.microsoft.com/office/powerpoint/2010/main" val="42395684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C14B-156B-4DFB-826C-BF72501B802D}"/>
              </a:ext>
            </a:extLst>
          </p:cNvPr>
          <p:cNvSpPr>
            <a:spLocks noGrp="1"/>
          </p:cNvSpPr>
          <p:nvPr>
            <p:ph type="title"/>
          </p:nvPr>
        </p:nvSpPr>
        <p:spPr>
          <a:xfrm>
            <a:off x="475633" y="161246"/>
            <a:ext cx="9141331" cy="1036934"/>
          </a:xfrm>
        </p:spPr>
        <p:txBody>
          <a:bodyPr/>
          <a:lstStyle/>
          <a:p>
            <a:r>
              <a:rPr lang="en-US" sz="2800" b="1" dirty="0" err="1">
                <a:solidFill>
                  <a:srgbClr val="000000"/>
                </a:solidFill>
                <a:latin typeface="Manrope ExtraBold" pitchFamily="2" charset="0"/>
              </a:rPr>
              <a:t>Đ</a:t>
            </a:r>
            <a:r>
              <a:rPr lang="en-US" sz="2800" b="1" i="0" u="none" strike="noStrike" dirty="0" err="1">
                <a:solidFill>
                  <a:srgbClr val="000000"/>
                </a:solidFill>
                <a:effectLst/>
                <a:latin typeface="Manrope ExtraBold" pitchFamily="2" charset="0"/>
              </a:rPr>
              <a:t>iều</a:t>
            </a:r>
            <a:r>
              <a:rPr lang="en-US" sz="2800" b="1" i="0" u="none" strike="noStrike" dirty="0">
                <a:solidFill>
                  <a:srgbClr val="000000"/>
                </a:solidFill>
                <a:effectLst/>
                <a:latin typeface="Manrope ExtraBold" pitchFamily="2" charset="0"/>
              </a:rPr>
              <a:t> </a:t>
            </a:r>
            <a:r>
              <a:rPr lang="en-US" sz="2800" b="1" i="0" u="none" strike="noStrike" dirty="0" err="1">
                <a:solidFill>
                  <a:srgbClr val="000000"/>
                </a:solidFill>
                <a:effectLst/>
                <a:latin typeface="Manrope ExtraBold" pitchFamily="2" charset="0"/>
              </a:rPr>
              <a:t>khiển</a:t>
            </a:r>
            <a:r>
              <a:rPr lang="en-US" sz="2800" b="1" i="0" u="none" strike="noStrike" dirty="0">
                <a:solidFill>
                  <a:srgbClr val="000000"/>
                </a:solidFill>
                <a:effectLst/>
                <a:latin typeface="Manrope ExtraBold" pitchFamily="2" charset="0"/>
              </a:rPr>
              <a:t> </a:t>
            </a:r>
            <a:r>
              <a:rPr lang="en-US" sz="2800" b="1" i="0" u="none" strike="noStrike" dirty="0" err="1">
                <a:solidFill>
                  <a:srgbClr val="000000"/>
                </a:solidFill>
                <a:effectLst/>
                <a:latin typeface="Manrope ExtraBold" pitchFamily="2" charset="0"/>
              </a:rPr>
              <a:t>độ</a:t>
            </a:r>
            <a:r>
              <a:rPr lang="en-US" sz="2800" b="1" i="0" u="none" strike="noStrike" dirty="0">
                <a:solidFill>
                  <a:srgbClr val="000000"/>
                </a:solidFill>
                <a:effectLst/>
                <a:latin typeface="Manrope ExtraBold" pitchFamily="2" charset="0"/>
              </a:rPr>
              <a:t> </a:t>
            </a:r>
            <a:r>
              <a:rPr lang="en-US" sz="2800" b="1" i="0" u="none" strike="noStrike" dirty="0" err="1">
                <a:solidFill>
                  <a:srgbClr val="000000"/>
                </a:solidFill>
                <a:effectLst/>
                <a:latin typeface="Manrope ExtraBold" pitchFamily="2" charset="0"/>
              </a:rPr>
              <a:t>phức</a:t>
            </a:r>
            <a:r>
              <a:rPr lang="en-US" sz="2800" b="1" i="0" u="none" strike="noStrike" dirty="0">
                <a:solidFill>
                  <a:srgbClr val="000000"/>
                </a:solidFill>
                <a:effectLst/>
                <a:latin typeface="Manrope ExtraBold" pitchFamily="2" charset="0"/>
              </a:rPr>
              <a:t> </a:t>
            </a:r>
            <a:r>
              <a:rPr lang="en-US" sz="2800" b="1" i="0" u="none" strike="noStrike" dirty="0" err="1">
                <a:solidFill>
                  <a:srgbClr val="000000"/>
                </a:solidFill>
                <a:effectLst/>
                <a:latin typeface="Manrope ExtraBold" pitchFamily="2" charset="0"/>
              </a:rPr>
              <a:t>tạp</a:t>
            </a:r>
            <a:r>
              <a:rPr lang="en-US" sz="2800" b="1" i="0" u="none" strike="noStrike" dirty="0">
                <a:solidFill>
                  <a:srgbClr val="000000"/>
                </a:solidFill>
                <a:effectLst/>
                <a:latin typeface="Manrope ExtraBold" pitchFamily="2" charset="0"/>
              </a:rPr>
              <a:t> </a:t>
            </a:r>
            <a:r>
              <a:rPr lang="en-US" sz="2800" b="1" i="0" u="none" strike="noStrike" dirty="0" err="1">
                <a:solidFill>
                  <a:srgbClr val="000000"/>
                </a:solidFill>
                <a:effectLst/>
                <a:latin typeface="Manrope ExtraBold" pitchFamily="2" charset="0"/>
              </a:rPr>
              <a:t>của</a:t>
            </a:r>
            <a:r>
              <a:rPr lang="en-US" sz="2800" b="1" i="0" u="none" strike="noStrike" dirty="0">
                <a:solidFill>
                  <a:srgbClr val="000000"/>
                </a:solidFill>
                <a:effectLst/>
                <a:latin typeface="Manrope ExtraBold" pitchFamily="2" charset="0"/>
              </a:rPr>
              <a:t> decision trees</a:t>
            </a:r>
            <a:endParaRPr lang="en-US" sz="2800" dirty="0">
              <a:latin typeface="Manrope ExtraBold" pitchFamily="2" charset="0"/>
            </a:endParaRPr>
          </a:p>
        </p:txBody>
      </p:sp>
      <p:sp>
        <p:nvSpPr>
          <p:cNvPr id="4" name="Subtitle 3">
            <a:extLst>
              <a:ext uri="{FF2B5EF4-FFF2-40B4-BE49-F238E27FC236}">
                <a16:creationId xmlns:a16="http://schemas.microsoft.com/office/drawing/2014/main" id="{183F5107-EAC1-41C4-ACFC-56F375497E48}"/>
              </a:ext>
            </a:extLst>
          </p:cNvPr>
          <p:cNvSpPr>
            <a:spLocks noGrp="1"/>
          </p:cNvSpPr>
          <p:nvPr>
            <p:ph type="subTitle" idx="2"/>
          </p:nvPr>
        </p:nvSpPr>
        <p:spPr>
          <a:xfrm>
            <a:off x="585991" y="1198180"/>
            <a:ext cx="7746083" cy="2328270"/>
          </a:xfrm>
        </p:spPr>
        <p:txBody>
          <a:bodyPr/>
          <a:lstStyle/>
          <a:p>
            <a:pPr marL="139700" indent="0"/>
            <a:r>
              <a:rPr lang="en-US" dirty="0" err="1"/>
              <a:t>max_depth</a:t>
            </a:r>
            <a:r>
              <a:rPr lang="en-US" dirty="0"/>
              <a:t>: </a:t>
            </a:r>
            <a:r>
              <a:rPr lang="en-US" dirty="0" err="1"/>
              <a:t>Độ</a:t>
            </a:r>
            <a:r>
              <a:rPr lang="en-US" dirty="0"/>
              <a:t> </a:t>
            </a:r>
            <a:r>
              <a:rPr lang="en-US" dirty="0" err="1"/>
              <a:t>sâu</a:t>
            </a:r>
            <a:r>
              <a:rPr lang="en-US" dirty="0"/>
              <a:t> </a:t>
            </a:r>
            <a:r>
              <a:rPr lang="en-US" dirty="0" err="1"/>
              <a:t>tối</a:t>
            </a:r>
            <a:r>
              <a:rPr lang="en-US" dirty="0"/>
              <a:t> </a:t>
            </a:r>
            <a:r>
              <a:rPr lang="en-US" dirty="0" err="1"/>
              <a:t>đa</a:t>
            </a:r>
            <a:r>
              <a:rPr lang="en-US" dirty="0"/>
              <a:t> </a:t>
            </a:r>
            <a:r>
              <a:rPr lang="en-US" dirty="0" err="1"/>
              <a:t>của</a:t>
            </a:r>
            <a:r>
              <a:rPr lang="en-US" dirty="0"/>
              <a:t> </a:t>
            </a:r>
            <a:r>
              <a:rPr lang="en-US" dirty="0" err="1"/>
              <a:t>cây</a:t>
            </a:r>
            <a:r>
              <a:rPr lang="en-US" dirty="0"/>
              <a:t>.</a:t>
            </a:r>
          </a:p>
          <a:p>
            <a:pPr marL="139700" indent="0"/>
            <a:endParaRPr lang="en-US" dirty="0"/>
          </a:p>
          <a:p>
            <a:pPr marL="139700" indent="0"/>
            <a:r>
              <a:rPr lang="en-US" dirty="0" err="1"/>
              <a:t>max_leaf_node</a:t>
            </a:r>
            <a:r>
              <a:rPr lang="en-US" dirty="0"/>
              <a:t>: </a:t>
            </a:r>
            <a:r>
              <a:rPr lang="en-US" dirty="0" err="1"/>
              <a:t>Tối</a:t>
            </a:r>
            <a:r>
              <a:rPr lang="en-US" dirty="0"/>
              <a:t> </a:t>
            </a:r>
            <a:r>
              <a:rPr lang="en-US" dirty="0" err="1"/>
              <a:t>đa</a:t>
            </a:r>
            <a:r>
              <a:rPr lang="en-US" dirty="0"/>
              <a:t> </a:t>
            </a:r>
            <a:r>
              <a:rPr lang="en-US" dirty="0" err="1"/>
              <a:t>của</a:t>
            </a:r>
            <a:r>
              <a:rPr lang="en-US" dirty="0"/>
              <a:t> </a:t>
            </a:r>
            <a:r>
              <a:rPr lang="en-US" dirty="0" err="1"/>
              <a:t>số</a:t>
            </a:r>
            <a:r>
              <a:rPr lang="en-US" dirty="0"/>
              <a:t> </a:t>
            </a:r>
            <a:r>
              <a:rPr lang="en-US" dirty="0" err="1"/>
              <a:t>nút</a:t>
            </a:r>
            <a:r>
              <a:rPr lang="en-US" dirty="0"/>
              <a:t> </a:t>
            </a:r>
            <a:r>
              <a:rPr lang="en-US" dirty="0" err="1"/>
              <a:t>lá</a:t>
            </a:r>
            <a:r>
              <a:rPr lang="en-US" dirty="0"/>
              <a:t>.</a:t>
            </a:r>
          </a:p>
          <a:p>
            <a:pPr marL="139700" indent="0"/>
            <a:endParaRPr lang="en-US" dirty="0"/>
          </a:p>
          <a:p>
            <a:pPr marL="139700" indent="0"/>
            <a:r>
              <a:rPr lang="en-US" dirty="0" err="1"/>
              <a:t>min_samples_leaf</a:t>
            </a:r>
            <a:r>
              <a:rPr lang="en-US" dirty="0"/>
              <a:t>: </a:t>
            </a:r>
            <a:r>
              <a:rPr lang="en-US" dirty="0" err="1"/>
              <a:t>Số</a:t>
            </a:r>
            <a:r>
              <a:rPr lang="en-US" dirty="0"/>
              <a:t> </a:t>
            </a:r>
            <a:r>
              <a:rPr lang="en-US" dirty="0" err="1"/>
              <a:t>mẫu</a:t>
            </a:r>
            <a:r>
              <a:rPr lang="en-US" dirty="0"/>
              <a:t> </a:t>
            </a:r>
            <a:r>
              <a:rPr lang="en-US" dirty="0" err="1"/>
              <a:t>tối</a:t>
            </a:r>
            <a:r>
              <a:rPr lang="en-US" dirty="0"/>
              <a:t> </a:t>
            </a:r>
            <a:r>
              <a:rPr lang="en-US" dirty="0" err="1"/>
              <a:t>thiểu</a:t>
            </a:r>
            <a:r>
              <a:rPr lang="en-US" dirty="0"/>
              <a:t> </a:t>
            </a:r>
            <a:r>
              <a:rPr lang="en-US" dirty="0" err="1"/>
              <a:t>của</a:t>
            </a:r>
            <a:r>
              <a:rPr lang="en-US" dirty="0"/>
              <a:t> </a:t>
            </a:r>
            <a:r>
              <a:rPr lang="en-US" dirty="0" err="1"/>
              <a:t>một</a:t>
            </a:r>
            <a:r>
              <a:rPr lang="en-US" dirty="0"/>
              <a:t> </a:t>
            </a:r>
            <a:r>
              <a:rPr lang="en-US" dirty="0" err="1"/>
              <a:t>lá</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tích</a:t>
            </a:r>
            <a:r>
              <a:rPr lang="en-US" dirty="0"/>
              <a:t>.</a:t>
            </a:r>
          </a:p>
          <a:p>
            <a:pPr marL="139700" indent="0"/>
            <a:endParaRPr lang="en-US" dirty="0"/>
          </a:p>
        </p:txBody>
      </p:sp>
      <p:pic>
        <p:nvPicPr>
          <p:cNvPr id="7172" name="Picture 4">
            <a:extLst>
              <a:ext uri="{FF2B5EF4-FFF2-40B4-BE49-F238E27FC236}">
                <a16:creationId xmlns:a16="http://schemas.microsoft.com/office/drawing/2014/main" id="{61B0F64C-B622-47D5-884C-E44CEAD01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481" y="2838420"/>
            <a:ext cx="6627101" cy="137605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23;p36">
            <a:extLst>
              <a:ext uri="{FF2B5EF4-FFF2-40B4-BE49-F238E27FC236}">
                <a16:creationId xmlns:a16="http://schemas.microsoft.com/office/drawing/2014/main" id="{90DF4DCF-5C5F-477F-A74D-8C39BEB3AC51}"/>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07395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1FE4-DA44-4663-BDE7-1730C476AB90}"/>
              </a:ext>
            </a:extLst>
          </p:cNvPr>
          <p:cNvSpPr>
            <a:spLocks noGrp="1"/>
          </p:cNvSpPr>
          <p:nvPr>
            <p:ph type="title"/>
          </p:nvPr>
        </p:nvSpPr>
        <p:spPr>
          <a:xfrm>
            <a:off x="341865" y="450458"/>
            <a:ext cx="7704000" cy="572700"/>
          </a:xfrm>
        </p:spPr>
        <p:txBody>
          <a:bodyPr/>
          <a:lstStyle/>
          <a:p>
            <a:r>
              <a:rPr lang="en-US" sz="2800" dirty="0" err="1"/>
              <a:t>Ưu</a:t>
            </a:r>
            <a:r>
              <a:rPr lang="en-US" sz="2800" dirty="0"/>
              <a:t> </a:t>
            </a:r>
            <a:r>
              <a:rPr lang="en-US" sz="2800" dirty="0" err="1"/>
              <a:t>và</a:t>
            </a:r>
            <a:r>
              <a:rPr lang="en-US" sz="2800" dirty="0">
                <a:solidFill>
                  <a:schemeClr val="tx1"/>
                </a:solidFill>
              </a:rPr>
              <a:t> </a:t>
            </a:r>
            <a:r>
              <a:rPr lang="en-US" sz="2800" dirty="0" err="1">
                <a:solidFill>
                  <a:schemeClr val="tx1"/>
                </a:solidFill>
              </a:rPr>
              <a:t>nhược</a:t>
            </a:r>
            <a:r>
              <a:rPr lang="en-US" sz="2800" dirty="0">
                <a:solidFill>
                  <a:schemeClr val="tx1"/>
                </a:solidFill>
              </a:rPr>
              <a:t> </a:t>
            </a:r>
            <a:r>
              <a:rPr lang="en-US" sz="2800" dirty="0" err="1"/>
              <a:t>điểm</a:t>
            </a:r>
            <a:endParaRPr lang="en-US" sz="2800" dirty="0"/>
          </a:p>
        </p:txBody>
      </p:sp>
      <p:sp>
        <p:nvSpPr>
          <p:cNvPr id="3" name="Subtitle 2">
            <a:extLst>
              <a:ext uri="{FF2B5EF4-FFF2-40B4-BE49-F238E27FC236}">
                <a16:creationId xmlns:a16="http://schemas.microsoft.com/office/drawing/2014/main" id="{BAF810F6-71D2-4A84-BA84-C116CC2752F0}"/>
              </a:ext>
            </a:extLst>
          </p:cNvPr>
          <p:cNvSpPr>
            <a:spLocks noGrp="1"/>
          </p:cNvSpPr>
          <p:nvPr>
            <p:ph type="subTitle" idx="1"/>
          </p:nvPr>
        </p:nvSpPr>
        <p:spPr>
          <a:xfrm>
            <a:off x="624400" y="1425853"/>
            <a:ext cx="8100807" cy="2230934"/>
          </a:xfrm>
        </p:spPr>
        <p:txBody>
          <a:bodyPr/>
          <a:lstStyle/>
          <a:p>
            <a:pPr marL="117475" lvl="0" indent="0" algn="just">
              <a:lnSpc>
                <a:spcPct val="100000"/>
              </a:lnSpc>
              <a:spcAft>
                <a:spcPts val="1000"/>
              </a:spcAft>
            </a:pPr>
            <a:r>
              <a:rPr lang="vi-VN" dirty="0"/>
              <a:t>Đơn giản để hiểu và giải thích. </a:t>
            </a:r>
            <a:endParaRPr lang="en-US" dirty="0"/>
          </a:p>
          <a:p>
            <a:pPr marL="117475" lvl="0" indent="0" algn="just">
              <a:lnSpc>
                <a:spcPct val="100000"/>
              </a:lnSpc>
              <a:spcAft>
                <a:spcPts val="1000"/>
              </a:spcAft>
            </a:pPr>
            <a:r>
              <a:rPr lang="vi-VN" dirty="0"/>
              <a:t>Yêu cầu chuẩn bị ít dữ liệu. Các kỹ thuật khác thường yêu cầu chuẩn hóa dữ liệu, cần tạo các biến giả và xóa các giá trị trống. </a:t>
            </a:r>
            <a:endParaRPr lang="en-US" dirty="0"/>
          </a:p>
          <a:p>
            <a:pPr marL="117475" lvl="0" indent="0" algn="just">
              <a:lnSpc>
                <a:spcPct val="100000"/>
              </a:lnSpc>
              <a:spcAft>
                <a:spcPts val="1000"/>
              </a:spcAft>
            </a:pPr>
            <a:r>
              <a:rPr lang="vi-VN" dirty="0"/>
              <a:t>Chi phí sử dụng cây (tức là dự đoán dữ liệu) là logarit của số điểm dữ liệu được sử dụng để huấn luyện cây.</a:t>
            </a:r>
            <a:endParaRPr lang="en-US" dirty="0"/>
          </a:p>
          <a:p>
            <a:pPr marL="117475" lvl="0" indent="0" algn="just">
              <a:lnSpc>
                <a:spcPct val="100000"/>
              </a:lnSpc>
              <a:spcAft>
                <a:spcPts val="1000"/>
              </a:spcAft>
            </a:pPr>
            <a:r>
              <a:rPr lang="vi-VN" dirty="0"/>
              <a:t>Có khả năng xử lý cả dữ liệu số và phân loại. Tuy nhiên, việc triển khai scikit-learn hiện không hỗ trợ các biến phân loại. Các kỹ thuật khác thường chuyên dùng để phân tích các tập dữ liệu chỉ có một loại biến. </a:t>
            </a:r>
            <a:endParaRPr lang="en-US" dirty="0"/>
          </a:p>
        </p:txBody>
      </p:sp>
      <p:sp>
        <p:nvSpPr>
          <p:cNvPr id="4" name="Subtitle 3">
            <a:extLst>
              <a:ext uri="{FF2B5EF4-FFF2-40B4-BE49-F238E27FC236}">
                <a16:creationId xmlns:a16="http://schemas.microsoft.com/office/drawing/2014/main" id="{EF61DCDD-F10F-4362-87BE-E162ECBC6C27}"/>
              </a:ext>
            </a:extLst>
          </p:cNvPr>
          <p:cNvSpPr>
            <a:spLocks noGrp="1"/>
          </p:cNvSpPr>
          <p:nvPr>
            <p:ph type="subTitle" idx="2"/>
          </p:nvPr>
        </p:nvSpPr>
        <p:spPr>
          <a:xfrm>
            <a:off x="472493" y="950672"/>
            <a:ext cx="1794600" cy="475181"/>
          </a:xfrm>
        </p:spPr>
        <p:txBody>
          <a:bodyPr/>
          <a:lstStyle/>
          <a:p>
            <a:r>
              <a:rPr lang="vi-VN" sz="1800" b="1" i="0" u="none" strike="noStrike" dirty="0">
                <a:solidFill>
                  <a:schemeClr val="tx1"/>
                </a:solidFill>
                <a:effectLst/>
                <a:latin typeface="Times" panose="02020603050405020304" pitchFamily="18" charset="0"/>
              </a:rPr>
              <a:t>Ưu điểm:</a:t>
            </a:r>
            <a:endParaRPr lang="en-US" sz="1800" b="1" dirty="0">
              <a:solidFill>
                <a:schemeClr val="tx1"/>
              </a:solidFill>
            </a:endParaRPr>
          </a:p>
        </p:txBody>
      </p:sp>
      <p:sp>
        <p:nvSpPr>
          <p:cNvPr id="5" name="Google Shape;423;p36">
            <a:extLst>
              <a:ext uri="{FF2B5EF4-FFF2-40B4-BE49-F238E27FC236}">
                <a16:creationId xmlns:a16="http://schemas.microsoft.com/office/drawing/2014/main" id="{97C6C665-4ED1-40E6-86A0-9C7529853A72}"/>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30981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idx="2"/>
          </p:nvPr>
        </p:nvSpPr>
        <p:spPr>
          <a:xfrm>
            <a:off x="888775" y="85887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01</a:t>
            </a:r>
            <a:endParaRPr dirty="0"/>
          </a:p>
        </p:txBody>
      </p:sp>
      <p:sp>
        <p:nvSpPr>
          <p:cNvPr id="257" name="Google Shape;257;p30"/>
          <p:cNvSpPr txBox="1">
            <a:spLocks noGrp="1"/>
          </p:cNvSpPr>
          <p:nvPr>
            <p:ph type="title"/>
          </p:nvPr>
        </p:nvSpPr>
        <p:spPr>
          <a:xfrm>
            <a:off x="888774" y="1774775"/>
            <a:ext cx="7560831" cy="1915200"/>
          </a:xfrm>
          <a:prstGeom prst="rect">
            <a:avLst/>
          </a:prstGeom>
        </p:spPr>
        <p:txBody>
          <a:bodyPr spcFirstLastPara="1" wrap="square" lIns="91425" tIns="91425" rIns="91425" bIns="91425" anchor="ctr" anchorCtr="0">
            <a:noAutofit/>
          </a:bodyPr>
          <a:lstStyle/>
          <a:p>
            <a:r>
              <a:rPr lang="en-US" sz="2800" dirty="0" err="1">
                <a:solidFill>
                  <a:srgbClr val="309985"/>
                </a:solidFill>
              </a:rPr>
              <a:t>Giới</a:t>
            </a:r>
            <a:r>
              <a:rPr lang="en-US" sz="2800" dirty="0"/>
              <a:t> </a:t>
            </a:r>
            <a:r>
              <a:rPr lang="en-US" sz="2800" dirty="0" err="1"/>
              <a:t>thiệu</a:t>
            </a:r>
            <a:r>
              <a:rPr lang="en-US" sz="2800" dirty="0"/>
              <a:t> </a:t>
            </a:r>
            <a:r>
              <a:rPr lang="en-US" sz="2800" dirty="0" err="1"/>
              <a:t>về</a:t>
            </a:r>
            <a:r>
              <a:rPr lang="en-US" sz="2800" dirty="0"/>
              <a:t> Machine Learning models Supervised(Non-parametric)</a:t>
            </a:r>
            <a:br>
              <a:rPr lang="en-US" sz="2600" dirty="0"/>
            </a:br>
            <a:r>
              <a:rPr lang="en-US" sz="2600" dirty="0"/>
              <a:t> </a:t>
            </a:r>
            <a:endParaRPr sz="2600" dirty="0"/>
          </a:p>
        </p:txBody>
      </p:sp>
      <p:sp>
        <p:nvSpPr>
          <p:cNvPr id="277" name="Google Shape;277;p30"/>
          <p:cNvSpPr/>
          <p:nvPr/>
        </p:nvSpPr>
        <p:spPr>
          <a:xfrm rot="10800000" flipH="1">
            <a:off x="8211275" y="1182112"/>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8688875" y="36899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5DA2-6B65-420C-91B6-03414A09B196}"/>
              </a:ext>
            </a:extLst>
          </p:cNvPr>
          <p:cNvSpPr>
            <a:spLocks noGrp="1"/>
          </p:cNvSpPr>
          <p:nvPr>
            <p:ph type="title"/>
          </p:nvPr>
        </p:nvSpPr>
        <p:spPr>
          <a:xfrm>
            <a:off x="334989" y="445025"/>
            <a:ext cx="7704000" cy="572700"/>
          </a:xfrm>
        </p:spPr>
        <p:txBody>
          <a:bodyPr/>
          <a:lstStyle/>
          <a:p>
            <a:r>
              <a:rPr lang="en-US" sz="2800" dirty="0" err="1"/>
              <a:t>Ưu</a:t>
            </a:r>
            <a:r>
              <a:rPr lang="en-US" sz="2800" dirty="0"/>
              <a:t> </a:t>
            </a:r>
            <a:r>
              <a:rPr lang="en-US" sz="2800" dirty="0" err="1"/>
              <a:t>và</a:t>
            </a:r>
            <a:r>
              <a:rPr lang="en-US" sz="2800" dirty="0"/>
              <a:t> </a:t>
            </a:r>
            <a:r>
              <a:rPr lang="en-US" sz="2800" dirty="0" err="1"/>
              <a:t>nhược</a:t>
            </a:r>
            <a:r>
              <a:rPr lang="en-US" sz="2800" dirty="0"/>
              <a:t> </a:t>
            </a:r>
            <a:r>
              <a:rPr lang="en-US" sz="2800" dirty="0" err="1"/>
              <a:t>điểm</a:t>
            </a:r>
            <a:endParaRPr lang="en-US" sz="2800" dirty="0"/>
          </a:p>
        </p:txBody>
      </p:sp>
      <p:sp>
        <p:nvSpPr>
          <p:cNvPr id="3" name="Subtitle 2">
            <a:extLst>
              <a:ext uri="{FF2B5EF4-FFF2-40B4-BE49-F238E27FC236}">
                <a16:creationId xmlns:a16="http://schemas.microsoft.com/office/drawing/2014/main" id="{221C5354-CF81-4BFC-B561-DC7112AEB355}"/>
              </a:ext>
            </a:extLst>
          </p:cNvPr>
          <p:cNvSpPr>
            <a:spLocks noGrp="1"/>
          </p:cNvSpPr>
          <p:nvPr>
            <p:ph type="subTitle" idx="1"/>
          </p:nvPr>
        </p:nvSpPr>
        <p:spPr>
          <a:xfrm>
            <a:off x="629234" y="1401564"/>
            <a:ext cx="7985377" cy="2304162"/>
          </a:xfrm>
        </p:spPr>
        <p:txBody>
          <a:bodyPr/>
          <a:lstStyle/>
          <a:p>
            <a:pPr marL="117475" lvl="0" indent="0" algn="just">
              <a:lnSpc>
                <a:spcPct val="100000"/>
              </a:lnSpc>
              <a:spcAft>
                <a:spcPts val="1000"/>
              </a:spcAft>
            </a:pPr>
            <a:r>
              <a:rPr lang="vi-VN" dirty="0"/>
              <a:t>Có khả năng xử lý các vấn đề đa đầu ra.</a:t>
            </a:r>
            <a:endParaRPr lang="en-US" dirty="0"/>
          </a:p>
          <a:p>
            <a:pPr marL="117475" lvl="0" indent="0" algn="just">
              <a:lnSpc>
                <a:spcPct val="100000"/>
              </a:lnSpc>
              <a:spcAft>
                <a:spcPts val="1000"/>
              </a:spcAft>
            </a:pPr>
            <a:r>
              <a:rPr lang="vi-VN" dirty="0"/>
              <a:t>Sử dụng mô hình hộp trắng</a:t>
            </a:r>
            <a:r>
              <a:rPr lang="en-US" dirty="0"/>
              <a:t>: </a:t>
            </a:r>
            <a:r>
              <a:rPr lang="vi-VN" dirty="0"/>
              <a:t>Nếu một tình huống nhất định có thể quan sát được trong một mô hình thì việc giải thích cho điều kiện đó có thể dễ dàng được giải thích bằng logic boolean. Ngược lại, trong mô hình hộp đen (ví dụ: trong mạng lưới thần kinh nhân tạo), kết quả có thể khó diễn giải hơn.</a:t>
            </a:r>
            <a:endParaRPr lang="en-US" dirty="0"/>
          </a:p>
          <a:p>
            <a:pPr marL="117475" lvl="0" indent="0" algn="just">
              <a:lnSpc>
                <a:spcPct val="100000"/>
              </a:lnSpc>
              <a:spcAft>
                <a:spcPts val="1000"/>
              </a:spcAft>
            </a:pPr>
            <a:r>
              <a:rPr lang="vi-VN" dirty="0"/>
              <a:t>Có thể xác nhận một mô hình bằng cách sử dụng các bài kiểm tra thống kê</a:t>
            </a:r>
            <a:r>
              <a:rPr lang="en-US" dirty="0"/>
              <a:t>, </a:t>
            </a:r>
            <a:r>
              <a:rPr lang="vi-VN" dirty="0"/>
              <a:t>giải thích được độ tin cậy của mô hình.</a:t>
            </a:r>
            <a:endParaRPr lang="en-US" dirty="0"/>
          </a:p>
          <a:p>
            <a:pPr marL="117475" lvl="0" indent="0" algn="just">
              <a:lnSpc>
                <a:spcPct val="100000"/>
              </a:lnSpc>
              <a:spcAft>
                <a:spcPts val="1000"/>
              </a:spcAft>
            </a:pPr>
            <a:r>
              <a:rPr lang="vi-VN" dirty="0"/>
              <a:t>Hoạt động tốt ngay cả khi các giả định bị vi phạm bởi mô hình thực mà dữ liệu được tạo ra.</a:t>
            </a:r>
            <a:endParaRPr lang="en-US" dirty="0"/>
          </a:p>
          <a:p>
            <a:pPr marL="117475" indent="0" algn="just">
              <a:lnSpc>
                <a:spcPct val="100000"/>
              </a:lnSpc>
              <a:spcAft>
                <a:spcPts val="600"/>
              </a:spcAft>
            </a:pPr>
            <a:r>
              <a:rPr lang="en-US" dirty="0"/>
              <a:t> </a:t>
            </a:r>
          </a:p>
          <a:p>
            <a:pPr marL="117475" indent="0" algn="just">
              <a:lnSpc>
                <a:spcPct val="100000"/>
              </a:lnSpc>
              <a:spcAft>
                <a:spcPts val="600"/>
              </a:spcAft>
            </a:pPr>
            <a:endParaRPr lang="en-US" dirty="0"/>
          </a:p>
        </p:txBody>
      </p:sp>
      <p:sp>
        <p:nvSpPr>
          <p:cNvPr id="4" name="Subtitle 3">
            <a:extLst>
              <a:ext uri="{FF2B5EF4-FFF2-40B4-BE49-F238E27FC236}">
                <a16:creationId xmlns:a16="http://schemas.microsoft.com/office/drawing/2014/main" id="{1D7EE64C-E433-42D8-B7E4-01E3D5474442}"/>
              </a:ext>
            </a:extLst>
          </p:cNvPr>
          <p:cNvSpPr>
            <a:spLocks noGrp="1"/>
          </p:cNvSpPr>
          <p:nvPr>
            <p:ph type="subTitle" idx="2"/>
          </p:nvPr>
        </p:nvSpPr>
        <p:spPr>
          <a:xfrm>
            <a:off x="465618" y="925639"/>
            <a:ext cx="1684241" cy="669185"/>
          </a:xfrm>
        </p:spPr>
        <p:txBody>
          <a:bodyPr/>
          <a:lstStyle/>
          <a:p>
            <a:r>
              <a:rPr lang="vi-VN" sz="1800" i="0" u="none" strike="noStrike" dirty="0">
                <a:solidFill>
                  <a:schemeClr val="tx1"/>
                </a:solidFill>
                <a:effectLst/>
                <a:latin typeface="Times" panose="02020603050405020304" pitchFamily="18" charset="0"/>
              </a:rPr>
              <a:t>Ưu điểm:</a:t>
            </a:r>
            <a:endParaRPr lang="en-US" sz="1800" dirty="0">
              <a:solidFill>
                <a:schemeClr val="tx1"/>
              </a:solidFill>
            </a:endParaRPr>
          </a:p>
          <a:p>
            <a:endParaRPr lang="en-US" dirty="0"/>
          </a:p>
        </p:txBody>
      </p:sp>
      <p:sp>
        <p:nvSpPr>
          <p:cNvPr id="5" name="Google Shape;423;p36">
            <a:extLst>
              <a:ext uri="{FF2B5EF4-FFF2-40B4-BE49-F238E27FC236}">
                <a16:creationId xmlns:a16="http://schemas.microsoft.com/office/drawing/2014/main" id="{DA16A863-46A4-4A20-A1F3-1D1793689E70}"/>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19399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BD55-0067-488A-B086-F09DC371F1C0}"/>
              </a:ext>
            </a:extLst>
          </p:cNvPr>
          <p:cNvSpPr>
            <a:spLocks noGrp="1"/>
          </p:cNvSpPr>
          <p:nvPr>
            <p:ph type="title"/>
          </p:nvPr>
        </p:nvSpPr>
        <p:spPr>
          <a:xfrm>
            <a:off x="328115" y="431419"/>
            <a:ext cx="7704000" cy="572700"/>
          </a:xfrm>
        </p:spPr>
        <p:txBody>
          <a:bodyPr/>
          <a:lstStyle/>
          <a:p>
            <a:r>
              <a:rPr lang="en-US" sz="2800" dirty="0" err="1"/>
              <a:t>Ưu</a:t>
            </a:r>
            <a:r>
              <a:rPr lang="en-US" sz="2800" dirty="0"/>
              <a:t> </a:t>
            </a:r>
            <a:r>
              <a:rPr lang="en-US" sz="2800" dirty="0" err="1"/>
              <a:t>và</a:t>
            </a:r>
            <a:r>
              <a:rPr lang="en-US" sz="2800" dirty="0"/>
              <a:t> </a:t>
            </a:r>
            <a:r>
              <a:rPr lang="en-US" sz="2800" dirty="0" err="1"/>
              <a:t>nhược</a:t>
            </a:r>
            <a:r>
              <a:rPr lang="en-US" sz="2800" dirty="0"/>
              <a:t> </a:t>
            </a:r>
            <a:r>
              <a:rPr lang="en-US" sz="2800" dirty="0" err="1"/>
              <a:t>điểm</a:t>
            </a:r>
            <a:r>
              <a:rPr lang="en-US" sz="2800" dirty="0"/>
              <a:t> </a:t>
            </a:r>
          </a:p>
        </p:txBody>
      </p:sp>
      <p:sp>
        <p:nvSpPr>
          <p:cNvPr id="3" name="Subtitle 2">
            <a:extLst>
              <a:ext uri="{FF2B5EF4-FFF2-40B4-BE49-F238E27FC236}">
                <a16:creationId xmlns:a16="http://schemas.microsoft.com/office/drawing/2014/main" id="{F19D297E-FC0B-452F-8A82-70928AF213E1}"/>
              </a:ext>
            </a:extLst>
          </p:cNvPr>
          <p:cNvSpPr>
            <a:spLocks noGrp="1"/>
          </p:cNvSpPr>
          <p:nvPr>
            <p:ph type="subTitle" idx="1"/>
          </p:nvPr>
        </p:nvSpPr>
        <p:spPr>
          <a:xfrm>
            <a:off x="639393" y="1419859"/>
            <a:ext cx="8291476" cy="1864796"/>
          </a:xfrm>
        </p:spPr>
        <p:txBody>
          <a:bodyPr/>
          <a:lstStyle/>
          <a:p>
            <a:pPr marL="117475" lvl="0" indent="0" algn="just">
              <a:lnSpc>
                <a:spcPct val="100000"/>
              </a:lnSpc>
              <a:spcAft>
                <a:spcPts val="1000"/>
              </a:spcAft>
            </a:pPr>
            <a:r>
              <a:rPr lang="vi-VN" dirty="0"/>
              <a:t>Người học cây </a:t>
            </a:r>
            <a:r>
              <a:rPr lang="en-US" dirty="0" err="1"/>
              <a:t>quyết</a:t>
            </a:r>
            <a:r>
              <a:rPr lang="en-US" dirty="0"/>
              <a:t> </a:t>
            </a:r>
            <a:r>
              <a:rPr lang="en-US" dirty="0" err="1"/>
              <a:t>định</a:t>
            </a:r>
            <a:r>
              <a:rPr lang="en-US" dirty="0"/>
              <a:t> </a:t>
            </a:r>
            <a:r>
              <a:rPr lang="vi-VN" dirty="0"/>
              <a:t>có thể tạo ra những cây quá phức tạp và không khái quát hóa tốt dữ liệu. Điều này được gọi là trang bị quá mức. Các cơ chế như cắt tỉa, đặt số lượng mẫu tối thiểu cần thiết tại một nút lá hoặc đặt độ sâu tối đa của cây là cần thiết để tránh vấn đề này.</a:t>
            </a:r>
            <a:endParaRPr lang="en-US" dirty="0"/>
          </a:p>
          <a:p>
            <a:pPr marL="117475" lvl="0" indent="0" algn="just">
              <a:lnSpc>
                <a:spcPct val="100000"/>
              </a:lnSpc>
              <a:spcAft>
                <a:spcPts val="1000"/>
              </a:spcAft>
            </a:pPr>
            <a:r>
              <a:rPr lang="vi-VN" dirty="0"/>
              <a:t>Cây quyết định có thể không ổn định vì những thay đổi nhỏ trong dữ liệu dẫn đến việc tạo ra một cây hoàn toàn khác. Vấn đề này được giảm thiểu bằng cách sử dụng cây quyết định trong một tập hợp.</a:t>
            </a:r>
            <a:endParaRPr lang="en-US" dirty="0"/>
          </a:p>
          <a:p>
            <a:pPr marL="117475" lvl="0" indent="0" algn="just">
              <a:lnSpc>
                <a:spcPct val="100000"/>
              </a:lnSpc>
              <a:spcAft>
                <a:spcPts val="1000"/>
              </a:spcAft>
            </a:pPr>
            <a:r>
              <a:rPr lang="vi-VN" dirty="0"/>
              <a:t>Dự đoán của cây quyết định không trơn tru cũng không liên tục mà xấp xỉ không đổi từng phần</a:t>
            </a:r>
            <a:r>
              <a:rPr lang="en-US" dirty="0"/>
              <a:t>. </a:t>
            </a:r>
          </a:p>
          <a:p>
            <a:pPr marL="117475" indent="0" algn="just">
              <a:lnSpc>
                <a:spcPct val="100000"/>
              </a:lnSpc>
              <a:spcAft>
                <a:spcPts val="1000"/>
              </a:spcAft>
            </a:pPr>
            <a:endParaRPr lang="en-US" dirty="0"/>
          </a:p>
        </p:txBody>
      </p:sp>
      <p:sp>
        <p:nvSpPr>
          <p:cNvPr id="4" name="Subtitle 3">
            <a:extLst>
              <a:ext uri="{FF2B5EF4-FFF2-40B4-BE49-F238E27FC236}">
                <a16:creationId xmlns:a16="http://schemas.microsoft.com/office/drawing/2014/main" id="{FBCADA75-6543-4422-A7E8-37283DF5B874}"/>
              </a:ext>
            </a:extLst>
          </p:cNvPr>
          <p:cNvSpPr>
            <a:spLocks noGrp="1"/>
          </p:cNvSpPr>
          <p:nvPr>
            <p:ph type="subTitle" idx="2"/>
          </p:nvPr>
        </p:nvSpPr>
        <p:spPr>
          <a:xfrm>
            <a:off x="445647" y="925639"/>
            <a:ext cx="2318180" cy="442523"/>
          </a:xfrm>
        </p:spPr>
        <p:txBody>
          <a:bodyPr/>
          <a:lstStyle/>
          <a:p>
            <a:r>
              <a:rPr lang="vi-VN" sz="1800" i="0" u="none" strike="noStrike" dirty="0">
                <a:solidFill>
                  <a:schemeClr val="tx1"/>
                </a:solidFill>
                <a:effectLst/>
                <a:latin typeface="Times" panose="02020603050405020304" pitchFamily="18" charset="0"/>
              </a:rPr>
              <a:t>Nhược điểm:</a:t>
            </a:r>
            <a:endParaRPr lang="en-US" dirty="0">
              <a:solidFill>
                <a:schemeClr val="tx1"/>
              </a:solidFill>
            </a:endParaRPr>
          </a:p>
        </p:txBody>
      </p:sp>
      <p:sp>
        <p:nvSpPr>
          <p:cNvPr id="5" name="Google Shape;423;p36">
            <a:extLst>
              <a:ext uri="{FF2B5EF4-FFF2-40B4-BE49-F238E27FC236}">
                <a16:creationId xmlns:a16="http://schemas.microsoft.com/office/drawing/2014/main" id="{F2286D73-F9E0-431C-B702-9A11A850074F}"/>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419862"/>
      </p:ext>
    </p:extLst>
  </p:cSld>
  <p:clrMapOvr>
    <a:masterClrMapping/>
  </p:clrMapOvr>
  <p:transition spd="slow">
    <p:wipe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BD55-0067-488A-B086-F09DC371F1C0}"/>
              </a:ext>
            </a:extLst>
          </p:cNvPr>
          <p:cNvSpPr>
            <a:spLocks noGrp="1"/>
          </p:cNvSpPr>
          <p:nvPr>
            <p:ph type="title"/>
          </p:nvPr>
        </p:nvSpPr>
        <p:spPr>
          <a:xfrm>
            <a:off x="331876" y="443284"/>
            <a:ext cx="7704000" cy="572700"/>
          </a:xfrm>
        </p:spPr>
        <p:txBody>
          <a:bodyPr/>
          <a:lstStyle/>
          <a:p>
            <a:r>
              <a:rPr lang="en-US" sz="2800" dirty="0" err="1"/>
              <a:t>Ưu</a:t>
            </a:r>
            <a:r>
              <a:rPr lang="en-US" sz="2800" dirty="0"/>
              <a:t> </a:t>
            </a:r>
            <a:r>
              <a:rPr lang="en-US" sz="2800" dirty="0" err="1"/>
              <a:t>và</a:t>
            </a:r>
            <a:r>
              <a:rPr lang="en-US" sz="2800" dirty="0"/>
              <a:t> </a:t>
            </a:r>
            <a:r>
              <a:rPr lang="en-US" sz="2800" dirty="0" err="1"/>
              <a:t>nhược</a:t>
            </a:r>
            <a:r>
              <a:rPr lang="en-US" sz="2800" dirty="0"/>
              <a:t> </a:t>
            </a:r>
            <a:r>
              <a:rPr lang="en-US" sz="2800" dirty="0" err="1"/>
              <a:t>điểm</a:t>
            </a:r>
            <a:r>
              <a:rPr lang="en-US" sz="2800" dirty="0"/>
              <a:t> </a:t>
            </a:r>
          </a:p>
        </p:txBody>
      </p:sp>
      <p:sp>
        <p:nvSpPr>
          <p:cNvPr id="3" name="Subtitle 2">
            <a:extLst>
              <a:ext uri="{FF2B5EF4-FFF2-40B4-BE49-F238E27FC236}">
                <a16:creationId xmlns:a16="http://schemas.microsoft.com/office/drawing/2014/main" id="{F19D297E-FC0B-452F-8A82-70928AF213E1}"/>
              </a:ext>
            </a:extLst>
          </p:cNvPr>
          <p:cNvSpPr>
            <a:spLocks noGrp="1"/>
          </p:cNvSpPr>
          <p:nvPr>
            <p:ph type="subTitle" idx="1"/>
          </p:nvPr>
        </p:nvSpPr>
        <p:spPr>
          <a:xfrm>
            <a:off x="618768" y="1412358"/>
            <a:ext cx="8298024" cy="4051738"/>
          </a:xfrm>
        </p:spPr>
        <p:txBody>
          <a:bodyPr/>
          <a:lstStyle/>
          <a:p>
            <a:pPr marL="117475" lvl="0" indent="0" algn="just">
              <a:lnSpc>
                <a:spcPct val="100000"/>
              </a:lnSpc>
              <a:spcAft>
                <a:spcPts val="1000"/>
              </a:spcAft>
            </a:pPr>
            <a:r>
              <a:rPr lang="en-US" dirty="0"/>
              <a:t>T</a:t>
            </a:r>
            <a:r>
              <a:rPr lang="vi-VN" dirty="0"/>
              <a:t>huật toán học cây quyết định dựa trên các thuật toán heuristic như thuật toán tham lam trong đó các quyết định tối ưu cục bộ được đưa ra tại mỗi nút. Các thuật toán như vậy không thể đảm bảo trả về cây quyết định tối ưu toàn cục. </a:t>
            </a:r>
            <a:endParaRPr lang="en-US" dirty="0"/>
          </a:p>
          <a:p>
            <a:pPr marL="117475" lvl="0" indent="0" algn="just">
              <a:lnSpc>
                <a:spcPct val="100000"/>
              </a:lnSpc>
              <a:spcAft>
                <a:spcPts val="1000"/>
              </a:spcAft>
            </a:pPr>
            <a:r>
              <a:rPr lang="vi-VN" dirty="0"/>
              <a:t>Có những khái niệm khó học vì cây quyết định không thể hiện chúng một cách dễ dàng, chẳng hạn như các vấn đề về XOR, tính chẵn lẻ hoặc bộ ghép kênh.</a:t>
            </a:r>
            <a:endParaRPr lang="en-US" dirty="0"/>
          </a:p>
          <a:p>
            <a:pPr marL="117475" indent="0" algn="just">
              <a:lnSpc>
                <a:spcPct val="100000"/>
              </a:lnSpc>
              <a:spcAft>
                <a:spcPts val="1000"/>
              </a:spcAft>
            </a:pPr>
            <a:r>
              <a:rPr lang="vi-VN" dirty="0"/>
              <a:t>Người học cây quyết định tạo ra cây thiên vị nếu một số lớp chiếm ưu thế. Do đó, nên cân bằng tập dữ liệu trước khi khớp với cây quyết định</a:t>
            </a:r>
            <a:endParaRPr lang="en-US" dirty="0"/>
          </a:p>
        </p:txBody>
      </p:sp>
      <p:sp>
        <p:nvSpPr>
          <p:cNvPr id="4" name="Subtitle 3">
            <a:extLst>
              <a:ext uri="{FF2B5EF4-FFF2-40B4-BE49-F238E27FC236}">
                <a16:creationId xmlns:a16="http://schemas.microsoft.com/office/drawing/2014/main" id="{FBCADA75-6543-4422-A7E8-37283DF5B874}"/>
              </a:ext>
            </a:extLst>
          </p:cNvPr>
          <p:cNvSpPr>
            <a:spLocks noGrp="1"/>
          </p:cNvSpPr>
          <p:nvPr>
            <p:ph type="subTitle" idx="2"/>
          </p:nvPr>
        </p:nvSpPr>
        <p:spPr>
          <a:xfrm>
            <a:off x="438771" y="930003"/>
            <a:ext cx="2504047" cy="1177388"/>
          </a:xfrm>
        </p:spPr>
        <p:txBody>
          <a:bodyPr/>
          <a:lstStyle/>
          <a:p>
            <a:r>
              <a:rPr lang="vi-VN" sz="1800" i="0" u="none" strike="noStrike" dirty="0">
                <a:solidFill>
                  <a:schemeClr val="tx1"/>
                </a:solidFill>
                <a:effectLst/>
                <a:latin typeface="Times" panose="02020603050405020304" pitchFamily="18" charset="0"/>
              </a:rPr>
              <a:t>Nhược điểm:</a:t>
            </a:r>
            <a:endParaRPr lang="en-US" dirty="0">
              <a:solidFill>
                <a:schemeClr val="tx1"/>
              </a:solidFill>
            </a:endParaRPr>
          </a:p>
        </p:txBody>
      </p:sp>
      <p:sp>
        <p:nvSpPr>
          <p:cNvPr id="5" name="Google Shape;423;p36">
            <a:extLst>
              <a:ext uri="{FF2B5EF4-FFF2-40B4-BE49-F238E27FC236}">
                <a16:creationId xmlns:a16="http://schemas.microsoft.com/office/drawing/2014/main" id="{320727AF-AF76-4014-BD12-B23AC6E5BA7D}"/>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0687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BD55-0067-488A-B086-F09DC371F1C0}"/>
              </a:ext>
            </a:extLst>
          </p:cNvPr>
          <p:cNvSpPr>
            <a:spLocks noGrp="1"/>
          </p:cNvSpPr>
          <p:nvPr>
            <p:ph type="title"/>
          </p:nvPr>
        </p:nvSpPr>
        <p:spPr>
          <a:xfrm>
            <a:off x="326220" y="208954"/>
            <a:ext cx="7704000" cy="572700"/>
          </a:xfrm>
        </p:spPr>
        <p:txBody>
          <a:bodyPr/>
          <a:lstStyle/>
          <a:p>
            <a:r>
              <a:rPr lang="en-US" sz="2800" dirty="0" err="1"/>
              <a:t>Hàm</a:t>
            </a:r>
            <a:r>
              <a:rPr lang="en-US" sz="2800" dirty="0"/>
              <a:t> </a:t>
            </a:r>
            <a:r>
              <a:rPr lang="en-US" sz="2800" dirty="0" err="1"/>
              <a:t>số</a:t>
            </a:r>
            <a:r>
              <a:rPr lang="en-US" sz="2800" dirty="0"/>
              <a:t> entropy</a:t>
            </a:r>
          </a:p>
        </p:txBody>
      </p:sp>
      <p:sp>
        <p:nvSpPr>
          <p:cNvPr id="4" name="Google Shape;423;p36">
            <a:extLst>
              <a:ext uri="{FF2B5EF4-FFF2-40B4-BE49-F238E27FC236}">
                <a16:creationId xmlns:a16="http://schemas.microsoft.com/office/drawing/2014/main" id="{24720029-D3F1-4BB7-814C-AE2C4DF69B72}"/>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 name="Rectangle 2"/>
              <p:cNvSpPr/>
              <p:nvPr/>
            </p:nvSpPr>
            <p:spPr>
              <a:xfrm>
                <a:off x="1179093" y="1014324"/>
                <a:ext cx="7139885" cy="2796663"/>
              </a:xfrm>
              <a:prstGeom prst="rect">
                <a:avLst/>
              </a:prstGeom>
            </p:spPr>
            <p:txBody>
              <a:bodyPr wrap="square">
                <a:spAutoFit/>
              </a:bodyPr>
              <a:lstStyle/>
              <a:p>
                <a:pPr algn="just">
                  <a:spcBef>
                    <a:spcPts val="600"/>
                  </a:spcBef>
                  <a:spcAft>
                    <a:spcPts val="1200"/>
                  </a:spcAft>
                </a:pPr>
                <a:r>
                  <a:rPr lang="en-US" sz="1600" dirty="0">
                    <a:latin typeface="Albert Sans" charset="0"/>
                    <a:ea typeface="Calibri" panose="020F0502020204030204" pitchFamily="34" charset="0"/>
                    <a:cs typeface="Times New Roman" panose="02020603050405020304" pitchFamily="18" charset="0"/>
                  </a:rPr>
                  <a:t>Cho </a:t>
                </a:r>
                <a:r>
                  <a:rPr lang="en-US" sz="1600" dirty="0" err="1">
                    <a:latin typeface="Albert Sans" charset="0"/>
                    <a:ea typeface="Calibri" panose="020F0502020204030204" pitchFamily="34" charset="0"/>
                    <a:cs typeface="Times New Roman" panose="02020603050405020304" pitchFamily="18" charset="0"/>
                  </a:rPr>
                  <a:t>một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phân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phối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xác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suất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của</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một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biến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rời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rạc</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có</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thể</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nhận</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𝑛</m:t>
                    </m:r>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giá</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trị</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khác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nhau</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2</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Giả</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sử</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rằng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xác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suất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để</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𝑥</m:t>
                    </m:r>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nhận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các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giá</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trị</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này</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là</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𝑝</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𝑥</m:t>
                        </m:r>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e>
                    </m:d>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với</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0≤</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r>
                      <a:rPr lang="en-US" sz="1600">
                        <a:latin typeface="Cambria Math" panose="02040503050406030204" pitchFamily="18" charset="0"/>
                        <a:ea typeface="Calibri" panose="020F0502020204030204" pitchFamily="34" charset="0"/>
                        <a:cs typeface="Times New Roman" panose="02020603050405020304" pitchFamily="18" charset="0"/>
                      </a:rPr>
                      <m:t>≤1</m:t>
                    </m:r>
                    <m:r>
                      <a:rPr lang="en-US" sz="1600" smtClean="0">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e>
                    </m:nary>
                    <m:r>
                      <a:rPr lang="en-US" sz="1600" b="0" i="0" smtClean="0">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1</m:t>
                    </m:r>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Ký</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hiệu</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phân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phối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này</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là</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b="1" i="1">
                        <a:latin typeface="Cambria Math" panose="02040503050406030204" pitchFamily="18" charset="0"/>
                        <a:ea typeface="Calibri" panose="020F0502020204030204" pitchFamily="34" charset="0"/>
                        <a:cs typeface="Times New Roman" panose="02020603050405020304" pitchFamily="18" charset="0"/>
                      </a:rPr>
                      <m:t>𝐩</m:t>
                    </m:r>
                    <m:r>
                      <a:rPr lang="en-US" sz="1600">
                        <a:latin typeface="Cambria Math" panose="02040503050406030204" pitchFamily="18" charset="0"/>
                        <a:ea typeface="Calibri" panose="020F0502020204030204" pitchFamily="34" charset="0"/>
                        <a:cs typeface="Times New Roman" panose="02020603050405020304" pitchFamily="18" charset="0"/>
                      </a:rPr>
                      <m:t>=</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a:latin typeface="Cambria Math" panose="02040503050406030204" pitchFamily="18" charset="0"/>
                                <a:ea typeface="Calibri" panose="020F0502020204030204" pitchFamily="34" charset="0"/>
                                <a:cs typeface="Times New Roman" panose="02020603050405020304" pitchFamily="18" charset="0"/>
                              </a:rPr>
                              <m:t>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a:latin typeface="Cambria Math" panose="02040503050406030204" pitchFamily="18" charset="0"/>
                                <a:ea typeface="Calibri" panose="020F0502020204030204" pitchFamily="34" charset="0"/>
                                <a:cs typeface="Times New Roman" panose="02020603050405020304" pitchFamily="18" charset="0"/>
                              </a:rPr>
                              <m:t>2</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𝑛</m:t>
                            </m:r>
                          </m:sub>
                        </m:sSub>
                      </m:e>
                    </m:d>
                  </m:oMath>
                </a14:m>
                <a:r>
                  <a:rPr lang="en-US" sz="1600" dirty="0">
                    <a:latin typeface="Albert Sans" charset="0"/>
                    <a:ea typeface="Calibri" panose="020F0502020204030204" pitchFamily="34" charset="0"/>
                    <a:cs typeface="Times New Roman" panose="02020603050405020304" pitchFamily="18" charset="0"/>
                  </a:rPr>
                  <a:t>. Entropy </a:t>
                </a:r>
                <a:r>
                  <a:rPr lang="en-US" sz="1600" dirty="0" err="1">
                    <a:latin typeface="Albert Sans" charset="0"/>
                    <a:ea typeface="Calibri" panose="020F0502020204030204" pitchFamily="34" charset="0"/>
                    <a:cs typeface="Times New Roman" panose="02020603050405020304" pitchFamily="18" charset="0"/>
                  </a:rPr>
                  <a:t>của</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phân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phối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này</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được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định</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nghĩa</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là</a:t>
                </a:r>
                <a:r>
                  <a:rPr lang="en-US" sz="1600" dirty="0">
                    <a:latin typeface="Albert Sans" charset="0"/>
                    <a:ea typeface="Calibri" panose="020F0502020204030204" pitchFamily="34" charset="0"/>
                    <a:cs typeface="Times New Roman" panose="02020603050405020304" pitchFamily="18" charset="0"/>
                  </a:rPr>
                  <a:t>:</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𝐻</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b="1" i="1">
                          <a:latin typeface="Cambria Math" panose="02040503050406030204" pitchFamily="18" charset="0"/>
                          <a:ea typeface="Calibri" panose="020F0502020204030204" pitchFamily="34" charset="0"/>
                          <a:cs typeface="Times New Roman" panose="02020603050405020304" pitchFamily="18" charset="0"/>
                        </a:rPr>
                        <m:t>𝐩</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n-US" sz="1600" i="1">
                              <a:latin typeface="Cambria Math" panose="02040503050406030204" pitchFamily="18" charset="0"/>
                              <a:ea typeface="Calibri" panose="020F0502020204030204" pitchFamily="34" charset="0"/>
                              <a:cs typeface="Times New Roman" panose="02020603050405020304" pitchFamily="18" charset="0"/>
                            </a:rPr>
                          </m:ctrlPr>
                        </m:naryPr>
                        <m:sub>
                          <m:r>
                            <a:rPr lang="en-US" sz="1600" i="1">
                              <a:latin typeface="Cambria Math" panose="02040503050406030204" pitchFamily="18" charset="0"/>
                              <a:ea typeface="Calibri" panose="020F0502020204030204" pitchFamily="34" charset="0"/>
                              <a:cs typeface="Times New Roman" panose="02020603050405020304" pitchFamily="18" charset="0"/>
                            </a:rPr>
                            <m:t>𝑖</m:t>
                          </m:r>
                          <m:r>
                            <a:rPr lang="en-US" sz="1600">
                              <a:latin typeface="Cambria Math" panose="02040503050406030204" pitchFamily="18" charset="0"/>
                              <a:ea typeface="Calibri" panose="020F0502020204030204" pitchFamily="34" charset="0"/>
                              <a:cs typeface="Times New Roman" panose="02020603050405020304" pitchFamily="18" charset="0"/>
                            </a:rPr>
                            <m:t>=1</m:t>
                          </m:r>
                        </m:sub>
                        <m:sup>
                          <m:r>
                            <a:rPr lang="en-US" sz="1600" i="1">
                              <a:latin typeface="Cambria Math" panose="02040503050406030204" pitchFamily="18" charset="0"/>
                              <a:ea typeface="Calibri" panose="020F0502020204030204" pitchFamily="34" charset="0"/>
                              <a:cs typeface="Times New Roman" panose="02020603050405020304" pitchFamily="18" charset="0"/>
                            </a:rPr>
                            <m:t>𝑛</m:t>
                          </m:r>
                        </m:sup>
                        <m:e>
                          <m:r>
                            <a:rPr lang="en-US" sz="1600">
                              <a:latin typeface="Cambria Math" panose="02040503050406030204" pitchFamily="18" charset="0"/>
                              <a:ea typeface="Calibri" panose="020F0502020204030204" pitchFamily="34" charset="0"/>
                              <a:cs typeface="Times New Roman" panose="02020603050405020304" pitchFamily="18" charset="0"/>
                            </a:rPr>
                            <m:t> </m:t>
                          </m:r>
                        </m:e>
                      </m:nary>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r>
                        <m:rPr>
                          <m:sty m:val="p"/>
                        </m:rPr>
                        <a:rPr lang="en-US" sz="1600">
                          <a:latin typeface="Cambria Math" panose="02040503050406030204" pitchFamily="18" charset="0"/>
                          <a:ea typeface="Calibri" panose="020F0502020204030204" pitchFamily="34" charset="0"/>
                          <a:cs typeface="Times New Roman" panose="02020603050405020304" pitchFamily="18" charset="0"/>
                        </a:rPr>
                        <m:t>log</m:t>
                      </m:r>
                      <m:r>
                        <a:rPr lang="en-US" sz="1600">
                          <a:latin typeface="Cambria Math" panose="02040503050406030204" pitchFamily="18" charset="0"/>
                          <a:ea typeface="Calibri" panose="020F0502020204030204" pitchFamily="34" charset="0"/>
                          <a:cs typeface="Times New Roman" panose="02020603050405020304" pitchFamily="18" charset="0"/>
                        </a:rPr>
                        <m:t>⁡</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𝑝</m:t>
                              </m:r>
                            </m:e>
                            <m:sub>
                              <m:r>
                                <a:rPr lang="en-US" sz="1600" i="1">
                                  <a:latin typeface="Cambria Math" panose="02040503050406030204" pitchFamily="18" charset="0"/>
                                  <a:ea typeface="Calibri" panose="020F0502020204030204" pitchFamily="34" charset="0"/>
                                  <a:cs typeface="Times New Roman" panose="02020603050405020304" pitchFamily="18" charset="0"/>
                                </a:rPr>
                                <m:t>𝑖</m:t>
                              </m:r>
                            </m:sub>
                          </m:sSub>
                        </m:e>
                      </m:d>
                    </m:oMath>
                  </m:oMathPara>
                </a14:m>
                <a:endParaRPr lang="en-US" sz="1600" dirty="0">
                  <a:latin typeface="Albert Sans" charset="0"/>
                  <a:ea typeface="Calibri" panose="020F0502020204030204" pitchFamily="34" charset="0"/>
                  <a:cs typeface="Times New Roman" panose="02020603050405020304" pitchFamily="18" charset="0"/>
                </a:endParaRPr>
              </a:p>
              <a:p>
                <a:pPr algn="just">
                  <a:spcBef>
                    <a:spcPts val="600"/>
                  </a:spcBef>
                  <a:spcAft>
                    <a:spcPts val="600"/>
                  </a:spcAft>
                </a:pPr>
                <a:r>
                  <a:rPr lang="en-US" sz="1600" dirty="0" err="1">
                    <a:latin typeface="Albert Sans" charset="0"/>
                    <a:ea typeface="Calibri" panose="020F0502020204030204" pitchFamily="34" charset="0"/>
                    <a:cs typeface="Times New Roman" panose="02020603050405020304" pitchFamily="18" charset="0"/>
                  </a:rPr>
                  <a:t>trong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đó</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m:rPr>
                        <m:sty m:val="p"/>
                      </m:rPr>
                      <a:rPr lang="en-US" sz="1600">
                        <a:latin typeface="Cambria Math" panose="02040503050406030204" pitchFamily="18" charset="0"/>
                        <a:ea typeface="Calibri" panose="020F0502020204030204" pitchFamily="34" charset="0"/>
                        <a:cs typeface="Times New Roman" panose="02020603050405020304" pitchFamily="18" charset="0"/>
                      </a:rPr>
                      <m:t>log</m:t>
                    </m:r>
                  </m:oMath>
                </a14:m>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là</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logarit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tự</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nhiên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Một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số</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tài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liệu</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dùng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logarit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cơ</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số</a:t>
                </a:r>
                <a:r>
                  <a:rPr lang="en-US" sz="1600" dirty="0">
                    <a:latin typeface="Albert Sans" charset="0"/>
                    <a:ea typeface="Calibri" panose="020F0502020204030204" pitchFamily="34" charset="0"/>
                    <a:cs typeface="Times New Roman" panose="02020603050405020304" pitchFamily="18" charset="0"/>
                  </a:rPr>
                  <a:t> 2, </a:t>
                </a:r>
                <a:r>
                  <a:rPr lang="en-US" sz="1600" dirty="0" err="1">
                    <a:latin typeface="Albert Sans" charset="0"/>
                    <a:ea typeface="Calibri" panose="020F0502020204030204" pitchFamily="34" charset="0"/>
                    <a:cs typeface="Times New Roman" panose="02020603050405020304" pitchFamily="18" charset="0"/>
                  </a:rPr>
                  <a:t>nhưng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giá</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trị</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của</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𝐻</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b="1" i="1">
                        <a:latin typeface="Cambria Math" panose="02040503050406030204" pitchFamily="18" charset="0"/>
                        <a:ea typeface="Calibri" panose="020F0502020204030204" pitchFamily="34" charset="0"/>
                        <a:cs typeface="Times New Roman" panose="02020603050405020304" pitchFamily="18" charset="0"/>
                      </a:rPr>
                      <m:t>𝐩</m:t>
                    </m:r>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Albert Sans" charset="0"/>
                    <a:ea typeface="Calibri" panose="020F0502020204030204" pitchFamily="34" charset="0"/>
                    <a:cs typeface="Times New Roman" panose="02020603050405020304" pitchFamily="18" charset="0"/>
                  </a:rPr>
                  <a:t> chi </a:t>
                </a:r>
                <a:r>
                  <a:rPr lang="en-US" sz="1600" dirty="0" err="1">
                    <a:latin typeface="Albert Sans" charset="0"/>
                    <a:ea typeface="Calibri" panose="020F0502020204030204" pitchFamily="34" charset="0"/>
                    <a:cs typeface="Times New Roman" panose="02020603050405020304" pitchFamily="18" charset="0"/>
                  </a:rPr>
                  <a:t>khác</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đi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bằng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cách</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nhân</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với</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một</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hằng</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số</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và</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quy</a:t>
                </a:r>
                <a:r>
                  <a:rPr lang="en-US" sz="1600" dirty="0">
                    <a:latin typeface="Albert Sans" charset="0"/>
                    <a:ea typeface="Calibri" panose="020F0502020204030204" pitchFamily="34" charset="0"/>
                    <a:cs typeface="Times New Roman" panose="02020603050405020304" pitchFamily="18" charset="0"/>
                  </a:rPr>
                  <a:t> </a:t>
                </a:r>
                <a:r>
                  <a:rPr lang="en-US" sz="1600" dirty="0" err="1">
                    <a:latin typeface="Albert Sans" charset="0"/>
                    <a:ea typeface="Calibri" panose="020F0502020204030204" pitchFamily="34" charset="0"/>
                    <a:cs typeface="Times New Roman" panose="02020603050405020304" pitchFamily="18" charset="0"/>
                  </a:rPr>
                  <a:t>ước</a:t>
                </a:r>
                <a:r>
                  <a:rPr lang="en-US" sz="1600"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0</m:t>
                    </m:r>
                    <m:r>
                      <m:rPr>
                        <m:sty m:val="p"/>
                      </m:rPr>
                      <a:rPr lang="en-US" sz="1600">
                        <a:latin typeface="Cambria Math" panose="02040503050406030204" pitchFamily="18" charset="0"/>
                        <a:ea typeface="Calibri" panose="020F0502020204030204" pitchFamily="34" charset="0"/>
                        <a:cs typeface="Times New Roman" panose="02020603050405020304" pitchFamily="18" charset="0"/>
                      </a:rPr>
                      <m:t>log</m:t>
                    </m:r>
                    <m:r>
                      <a:rPr lang="en-US" sz="1600">
                        <a:latin typeface="Cambria Math" panose="02040503050406030204" pitchFamily="18" charset="0"/>
                        <a:ea typeface="Calibri" panose="020F0502020204030204" pitchFamily="34" charset="0"/>
                        <a:cs typeface="Times New Roman" panose="02020603050405020304" pitchFamily="18" charset="0"/>
                      </a:rPr>
                      <m:t>⁡(0)=0</m:t>
                    </m:r>
                  </m:oMath>
                </a14:m>
                <a:r>
                  <a:rPr lang="en-US" sz="1600" dirty="0">
                    <a:latin typeface="Albert Sans" charset="0"/>
                    <a:ea typeface="Calibri" panose="020F0502020204030204" pitchFamily="34" charset="0"/>
                    <a:cs typeface="Times New Roman" panose="02020603050405020304" pitchFamily="18" charset="0"/>
                  </a:rPr>
                  <a:t>.</a:t>
                </a:r>
              </a:p>
            </p:txBody>
          </p:sp>
        </mc:Choice>
        <mc:Fallback xmlns="">
          <p:sp>
            <p:nvSpPr>
              <p:cNvPr id="3" name="Rectangle 2"/>
              <p:cNvSpPr>
                <a:spLocks noRot="1" noChangeAspect="1" noMove="1" noResize="1" noEditPoints="1" noAdjustHandles="1" noChangeArrowheads="1" noChangeShapeType="1" noTextEdit="1"/>
              </p:cNvSpPr>
              <p:nvPr/>
            </p:nvSpPr>
            <p:spPr>
              <a:xfrm>
                <a:off x="1179093" y="1014324"/>
                <a:ext cx="7139885" cy="2796663"/>
              </a:xfrm>
              <a:prstGeom prst="rect">
                <a:avLst/>
              </a:prstGeom>
              <a:blipFill>
                <a:blip r:embed="rId2"/>
                <a:stretch>
                  <a:fillRect l="-427" t="-871" r="-427" b="-1743"/>
                </a:stretch>
              </a:blipFill>
            </p:spPr>
            <p:txBody>
              <a:bodyPr/>
              <a:lstStyle/>
              <a:p>
                <a:r>
                  <a:rPr lang="en-US">
                    <a:noFill/>
                  </a:rPr>
                  <a:t> </a:t>
                </a:r>
              </a:p>
            </p:txBody>
          </p:sp>
        </mc:Fallback>
      </mc:AlternateContent>
    </p:spTree>
    <p:extLst>
      <p:ext uri="{BB962C8B-B14F-4D97-AF65-F5344CB8AC3E}">
        <p14:creationId xmlns:p14="http://schemas.microsoft.com/office/powerpoint/2010/main" val="1634463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BD55-0067-488A-B086-F09DC371F1C0}"/>
              </a:ext>
            </a:extLst>
          </p:cNvPr>
          <p:cNvSpPr>
            <a:spLocks noGrp="1"/>
          </p:cNvSpPr>
          <p:nvPr>
            <p:ph type="title"/>
          </p:nvPr>
        </p:nvSpPr>
        <p:spPr>
          <a:xfrm>
            <a:off x="334990" y="205089"/>
            <a:ext cx="7704000" cy="572700"/>
          </a:xfrm>
        </p:spPr>
        <p:txBody>
          <a:bodyPr/>
          <a:lstStyle/>
          <a:p>
            <a:r>
              <a:rPr lang="en-US" sz="2800" dirty="0" err="1"/>
              <a:t>Hàm</a:t>
            </a:r>
            <a:r>
              <a:rPr lang="en-US" sz="2800" dirty="0"/>
              <a:t> </a:t>
            </a:r>
            <a:r>
              <a:rPr lang="en-US" sz="2800" dirty="0" err="1"/>
              <a:t>số</a:t>
            </a:r>
            <a:r>
              <a:rPr lang="en-US" sz="2800" dirty="0"/>
              <a:t> entropy</a:t>
            </a:r>
          </a:p>
        </p:txBody>
      </p:sp>
      <p:sp>
        <p:nvSpPr>
          <p:cNvPr id="13" name="Google Shape;423;p36">
            <a:extLst>
              <a:ext uri="{FF2B5EF4-FFF2-40B4-BE49-F238E27FC236}">
                <a16:creationId xmlns:a16="http://schemas.microsoft.com/office/drawing/2014/main" id="{E830AFA9-520D-4D54-8851-4E360975EE61}"/>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 name="Rectangle 2"/>
              <p:cNvSpPr/>
              <p:nvPr/>
            </p:nvSpPr>
            <p:spPr>
              <a:xfrm>
                <a:off x="667772" y="897756"/>
                <a:ext cx="8001840" cy="738664"/>
              </a:xfrm>
              <a:prstGeom prst="rect">
                <a:avLst/>
              </a:prstGeom>
            </p:spPr>
            <p:txBody>
              <a:bodyPr wrap="square">
                <a:spAutoFit/>
              </a:bodyPr>
              <a:lstStyle/>
              <a:p>
                <a:pPr>
                  <a:spcBef>
                    <a:spcPts val="600"/>
                  </a:spcBef>
                  <a:spcAft>
                    <a:spcPts val="600"/>
                  </a:spcAft>
                </a:pPr>
                <a:r>
                  <a:rPr lang="en-US" dirty="0" err="1">
                    <a:latin typeface="Albert Sans" charset="0"/>
                    <a:ea typeface="Calibri" panose="020F0502020204030204" pitchFamily="34" charset="0"/>
                    <a:cs typeface="Times New Roman" panose="02020603050405020304" pitchFamily="18" charset="0"/>
                  </a:rPr>
                  <a:t>Xét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m</a:t>
                </a:r>
                <a:r>
                  <a:rPr lang="en-US" dirty="0" err="1">
                    <a:latin typeface="Cambria" panose="02040503050406030204" pitchFamily="18" charset="0"/>
                    <a:ea typeface="Calibri" panose="020F0502020204030204" pitchFamily="34" charset="0"/>
                    <a:cs typeface="Cambria" panose="02040503050406030204" pitchFamily="18" charset="0"/>
                  </a:rPr>
                  <a:t>ộ</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ví</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d</a:t>
                </a:r>
                <a:r>
                  <a:rPr lang="en-US" dirty="0" err="1">
                    <a:latin typeface="Cambria" panose="02040503050406030204" pitchFamily="18" charset="0"/>
                    <a:ea typeface="Calibri" panose="020F0502020204030204" pitchFamily="34" charset="0"/>
                    <a:cs typeface="Cambria" panose="02040503050406030204" pitchFamily="18" charset="0"/>
                  </a:rPr>
                  <a:t>ụ</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v</a:t>
                </a:r>
                <a:r>
                  <a:rPr lang="en-US" dirty="0" err="1">
                    <a:latin typeface="Cambria" panose="02040503050406030204" pitchFamily="18" charset="0"/>
                    <a:ea typeface="Calibri" panose="020F0502020204030204" pitchFamily="34" charset="0"/>
                    <a:cs typeface="Cambria" panose="02040503050406030204" pitchFamily="18" charset="0"/>
                  </a:rPr>
                  <a:t>ớ</a:t>
                </a:r>
                <a:r>
                  <a:rPr lang="en-US" dirty="0" err="1">
                    <a:latin typeface="Albert Sans" charset="0"/>
                    <a:ea typeface="Calibri" panose="020F0502020204030204" pitchFamily="34" charset="0"/>
                    <a:cs typeface="Times New Roman" panose="02020603050405020304" pitchFamily="18" charset="0"/>
                  </a:rPr>
                  <a:t>i</a:t>
                </a:r>
                <a:r>
                  <a:rPr lang="en-US"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𝑛</m:t>
                    </m:r>
                    <m:r>
                      <a:rPr lang="en-US">
                        <a:latin typeface="Cambria Math" panose="02040503050406030204" pitchFamily="18" charset="0"/>
                        <a:ea typeface="Calibri" panose="020F0502020204030204" pitchFamily="34" charset="0"/>
                        <a:cs typeface="Times New Roman" panose="02020603050405020304" pitchFamily="18" charset="0"/>
                      </a:rPr>
                      <m:t>=2</m:t>
                    </m:r>
                  </m:oMath>
                </a14:m>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trong</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a:t>
                </a:r>
                <a:r>
                  <a:rPr lang="en-US" dirty="0" err="1">
                    <a:latin typeface="Cambria" panose="02040503050406030204" pitchFamily="18" charset="0"/>
                    <a:ea typeface="Calibri" panose="020F0502020204030204" pitchFamily="34" charset="0"/>
                    <a:cs typeface="Cambria" panose="02040503050406030204" pitchFamily="18" charset="0"/>
                  </a:rPr>
                  <a:t>ườ</a:t>
                </a:r>
                <a:r>
                  <a:rPr lang="en-US" dirty="0" err="1">
                    <a:latin typeface="Albert Sans" charset="0"/>
                    <a:ea typeface="Calibri" panose="020F0502020204030204" pitchFamily="34" charset="0"/>
                    <a:cs typeface="Times New Roman" panose="02020603050405020304" pitchFamily="18" charset="0"/>
                  </a:rPr>
                  <a:t>ng</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h</a:t>
                </a:r>
                <a:r>
                  <a:rPr lang="en-US" dirty="0" err="1">
                    <a:latin typeface="Cambria" panose="02040503050406030204" pitchFamily="18" charset="0"/>
                    <a:ea typeface="Calibri" panose="020F0502020204030204" pitchFamily="34" charset="0"/>
                    <a:cs typeface="Cambria" panose="02040503050406030204" pitchFamily="18" charset="0"/>
                  </a:rPr>
                  <a:t>ợ</a:t>
                </a:r>
                <a:r>
                  <a:rPr lang="en-US" dirty="0" err="1">
                    <a:latin typeface="Albert Sans" charset="0"/>
                    <a:ea typeface="Calibri" panose="020F0502020204030204" pitchFamily="34" charset="0"/>
                    <a:cs typeface="Times New Roman" panose="02020603050405020304" pitchFamily="18" charset="0"/>
                  </a:rPr>
                  <a:t>p</a:t>
                </a:r>
                <a:r>
                  <a:rPr lang="en-US" dirty="0">
                    <a:latin typeface="Albert Sans" charset="0"/>
                    <a:ea typeface="Calibri" panose="020F0502020204030204" pitchFamily="34" charset="0"/>
                    <a:cs typeface="Times New Roman" panose="02020603050405020304" pitchFamily="18" charset="0"/>
                  </a:rPr>
                  <a:t> p </a:t>
                </a:r>
                <a:r>
                  <a:rPr lang="en-US" dirty="0" err="1">
                    <a:latin typeface="Albert Sans" charset="0"/>
                    <a:ea typeface="Calibri" panose="020F0502020204030204" pitchFamily="34" charset="0"/>
                    <a:cs typeface="Times New Roman" panose="02020603050405020304" pitchFamily="18" charset="0"/>
                  </a:rPr>
                  <a:t>là</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tinh</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khi</a:t>
                </a:r>
                <a:r>
                  <a:rPr lang="en-US" dirty="0" err="1">
                    <a:latin typeface="Cambria" panose="02040503050406030204" pitchFamily="18" charset="0"/>
                    <a:ea typeface="Calibri" panose="020F0502020204030204" pitchFamily="34" charset="0"/>
                    <a:cs typeface="Cambria" panose="02040503050406030204" pitchFamily="18" charset="0"/>
                  </a:rPr>
                  <a:t>ế</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nh</a:t>
                </a:r>
                <a:r>
                  <a:rPr lang="en-US" dirty="0" err="1">
                    <a:latin typeface="Cambria" panose="02040503050406030204" pitchFamily="18" charset="0"/>
                    <a:ea typeface="Calibri" panose="020F0502020204030204" pitchFamily="34" charset="0"/>
                    <a:cs typeface="Cambria" panose="02040503050406030204" pitchFamily="18" charset="0"/>
                  </a:rPr>
                  <a:t>ấ</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a:t>
                </a:r>
                <a:r>
                  <a:rPr lang="en-US" dirty="0" err="1">
                    <a:latin typeface="Cambria" panose="02040503050406030204" pitchFamily="18" charset="0"/>
                    <a:ea typeface="Calibri" panose="020F0502020204030204" pitchFamily="34" charset="0"/>
                    <a:cs typeface="Cambria" panose="02040503050406030204" pitchFamily="18" charset="0"/>
                  </a:rPr>
                  <a:t>ứ</a:t>
                </a:r>
                <a:r>
                  <a:rPr lang="en-US" dirty="0" err="1">
                    <a:latin typeface="Albert Sans" charset="0"/>
                    <a:ea typeface="Calibri" panose="020F0502020204030204" pitchFamily="34" charset="0"/>
                    <a:cs typeface="Times New Roman" panose="02020603050405020304" pitchFamily="18" charset="0"/>
                  </a:rPr>
                  <a:t>c</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m</a:t>
                </a:r>
                <a:r>
                  <a:rPr lang="en-US" dirty="0" err="1">
                    <a:latin typeface="Cambria" panose="02040503050406030204" pitchFamily="18" charset="0"/>
                    <a:ea typeface="Calibri" panose="020F0502020204030204" pitchFamily="34" charset="0"/>
                    <a:cs typeface="Cambria" panose="02040503050406030204" pitchFamily="18" charset="0"/>
                  </a:rPr>
                  <a:t>ộ</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trong</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hai</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giá</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a:t>
                </a:r>
                <a:r>
                  <a:rPr lang="en-US" dirty="0" err="1">
                    <a:latin typeface="Cambria" panose="02040503050406030204" pitchFamily="18" charset="0"/>
                    <a:ea typeface="Calibri" panose="020F0502020204030204" pitchFamily="34" charset="0"/>
                    <a:cs typeface="Cambria" panose="02040503050406030204" pitchFamily="18" charset="0"/>
                  </a:rPr>
                  <a:t>ị</a:t>
                </a:r>
                <a:r>
                  <a:rPr lang="en-US" dirty="0">
                    <a:latin typeface="Albert Sans"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𝑝</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b</a:t>
                </a:r>
                <a:r>
                  <a:rPr lang="en-US" dirty="0" err="1">
                    <a:latin typeface="Cambria" panose="02040503050406030204" pitchFamily="18" charset="0"/>
                    <a:ea typeface="Calibri" panose="020F0502020204030204" pitchFamily="34" charset="0"/>
                    <a:cs typeface="Cambria" panose="02040503050406030204" pitchFamily="18" charset="0"/>
                  </a:rPr>
                  <a:t>ằ</a:t>
                </a:r>
                <a:r>
                  <a:rPr lang="en-US" dirty="0" err="1">
                    <a:latin typeface="Albert Sans" charset="0"/>
                    <a:ea typeface="Calibri" panose="020F0502020204030204" pitchFamily="34" charset="0"/>
                    <a:cs typeface="Times New Roman" panose="02020603050405020304" pitchFamily="18" charset="0"/>
                  </a:rPr>
                  <a:t>ng</a:t>
                </a:r>
                <a:r>
                  <a:rPr lang="en-US" dirty="0">
                    <a:latin typeface="Albert Sans" charset="0"/>
                    <a:ea typeface="Calibri" panose="020F0502020204030204" pitchFamily="34" charset="0"/>
                    <a:cs typeface="Times New Roman" panose="02020603050405020304" pitchFamily="18" charset="0"/>
                  </a:rPr>
                  <a:t> 1, </a:t>
                </a:r>
                <a:r>
                  <a:rPr lang="en-US" dirty="0" err="1">
                    <a:latin typeface="Albert Sans" charset="0"/>
                    <a:ea typeface="Calibri" panose="020F0502020204030204" pitchFamily="34" charset="0"/>
                    <a:cs typeface="Times New Roman" panose="02020603050405020304" pitchFamily="18" charset="0"/>
                  </a:rPr>
                  <a:t>giá</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a:t>
                </a:r>
                <a:r>
                  <a:rPr lang="en-US" dirty="0" err="1">
                    <a:latin typeface="Cambria" panose="02040503050406030204" pitchFamily="18" charset="0"/>
                    <a:ea typeface="Calibri" panose="020F0502020204030204" pitchFamily="34" charset="0"/>
                    <a:cs typeface="Cambria" panose="02040503050406030204" pitchFamily="18" charset="0"/>
                  </a:rPr>
                  <a:t>ị</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kia</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b</a:t>
                </a:r>
                <a:r>
                  <a:rPr lang="en-US" dirty="0" err="1">
                    <a:latin typeface="Cambria" panose="02040503050406030204" pitchFamily="18" charset="0"/>
                    <a:ea typeface="Calibri" panose="020F0502020204030204" pitchFamily="34" charset="0"/>
                    <a:cs typeface="Cambria" panose="02040503050406030204" pitchFamily="18" charset="0"/>
                  </a:rPr>
                  <a:t>ằ</a:t>
                </a:r>
                <a:r>
                  <a:rPr lang="en-US" dirty="0" err="1">
                    <a:latin typeface="Albert Sans" charset="0"/>
                    <a:ea typeface="Calibri" panose="020F0502020204030204" pitchFamily="34" charset="0"/>
                    <a:cs typeface="Times New Roman" panose="02020603050405020304" pitchFamily="18" charset="0"/>
                  </a:rPr>
                  <a:t>ng</a:t>
                </a:r>
                <a:r>
                  <a:rPr lang="en-US" dirty="0">
                    <a:latin typeface="Albert Sans" charset="0"/>
                    <a:ea typeface="Calibri" panose="020F0502020204030204" pitchFamily="34" charset="0"/>
                    <a:cs typeface="Times New Roman" panose="02020603050405020304" pitchFamily="18" charset="0"/>
                  </a:rPr>
                  <a:t> 0 , entropy </a:t>
                </a:r>
                <a:r>
                  <a:rPr lang="en-US" dirty="0" err="1">
                    <a:latin typeface="Albert Sans" charset="0"/>
                    <a:ea typeface="Calibri" panose="020F0502020204030204" pitchFamily="34" charset="0"/>
                    <a:cs typeface="Times New Roman" panose="02020603050405020304" pitchFamily="18" charset="0"/>
                  </a:rPr>
                  <a:t>c</a:t>
                </a:r>
                <a:r>
                  <a:rPr lang="en-US" dirty="0" err="1">
                    <a:latin typeface="Cambria" panose="02040503050406030204" pitchFamily="18" charset="0"/>
                    <a:ea typeface="Calibri" panose="020F0502020204030204" pitchFamily="34" charset="0"/>
                    <a:cs typeface="Cambria" panose="02040503050406030204" pitchFamily="18" charset="0"/>
                  </a:rPr>
                  <a:t>ủ</a:t>
                </a:r>
                <a:r>
                  <a:rPr lang="en-US" dirty="0" err="1">
                    <a:latin typeface="Albert Sans" charset="0"/>
                    <a:ea typeface="Calibri" panose="020F0502020204030204" pitchFamily="34" charset="0"/>
                    <a:cs typeface="Times New Roman" panose="02020603050405020304" pitchFamily="18" charset="0"/>
                  </a:rPr>
                  <a:t>a</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phân</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ph</a:t>
                </a:r>
                <a:r>
                  <a:rPr lang="en-US" dirty="0" err="1">
                    <a:latin typeface="Cambria" panose="02040503050406030204" pitchFamily="18" charset="0"/>
                    <a:ea typeface="Calibri" panose="020F0502020204030204" pitchFamily="34" charset="0"/>
                    <a:cs typeface="Cambria" panose="02040503050406030204" pitchFamily="18" charset="0"/>
                  </a:rPr>
                  <a:t>ố</a:t>
                </a:r>
                <a:r>
                  <a:rPr lang="en-US" dirty="0" err="1">
                    <a:latin typeface="Albert Sans" charset="0"/>
                    <a:ea typeface="Calibri" panose="020F0502020204030204" pitchFamily="34" charset="0"/>
                    <a:cs typeface="Times New Roman" panose="02020603050405020304" pitchFamily="18" charset="0"/>
                  </a:rPr>
                  <a:t>i</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này</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là</a:t>
                </a:r>
                <a:r>
                  <a:rPr lang="en-US"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𝐻</m:t>
                    </m:r>
                    <m:r>
                      <a:rPr lang="en-US">
                        <a:latin typeface="Cambria Math" panose="02040503050406030204" pitchFamily="18" charset="0"/>
                        <a:ea typeface="Calibri" panose="020F0502020204030204" pitchFamily="34" charset="0"/>
                        <a:cs typeface="Times New Roman" panose="02020603050405020304" pitchFamily="18" charset="0"/>
                      </a:rPr>
                      <m:t>(</m:t>
                    </m:r>
                    <m:r>
                      <a:rPr lang="en-US" b="1" i="1">
                        <a:latin typeface="Cambria Math" panose="02040503050406030204" pitchFamily="18" charset="0"/>
                        <a:ea typeface="Calibri" panose="020F0502020204030204" pitchFamily="34" charset="0"/>
                        <a:cs typeface="Times New Roman" panose="02020603050405020304" pitchFamily="18" charset="0"/>
                      </a:rPr>
                      <m:t>𝐩</m:t>
                    </m:r>
                    <m:r>
                      <a:rPr lang="en-US">
                        <a:latin typeface="Cambria Math" panose="02040503050406030204" pitchFamily="18" charset="0"/>
                        <a:ea typeface="Calibri" panose="020F0502020204030204" pitchFamily="34" charset="0"/>
                        <a:cs typeface="Times New Roman" panose="02020603050405020304" pitchFamily="18" charset="0"/>
                      </a:rPr>
                      <m:t>)=0</m:t>
                    </m:r>
                  </m:oMath>
                </a14:m>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Khi</a:t>
                </a:r>
                <a:r>
                  <a:rPr lang="en-US" dirty="0">
                    <a:latin typeface="Albert Sans" charset="0"/>
                    <a:ea typeface="Calibri" panose="020F0502020204030204" pitchFamily="34" charset="0"/>
                    <a:cs typeface="Times New Roman" panose="02020603050405020304" pitchFamily="18" charset="0"/>
                  </a:rPr>
                  <a:t> </a:t>
                </a:r>
                <a14:m>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𝐩</m:t>
                    </m:r>
                  </m:oMath>
                </a14:m>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là</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v</a:t>
                </a:r>
                <a:r>
                  <a:rPr lang="en-US" dirty="0" err="1">
                    <a:latin typeface="Cambria" panose="02040503050406030204" pitchFamily="18" charset="0"/>
                    <a:ea typeface="Calibri" panose="020F0502020204030204" pitchFamily="34" charset="0"/>
                    <a:cs typeface="Cambria" panose="02040503050406030204" pitchFamily="18" charset="0"/>
                  </a:rPr>
                  <a:t>ẩ</a:t>
                </a:r>
                <a:r>
                  <a:rPr lang="en-US" dirty="0" err="1">
                    <a:latin typeface="Albert Sans" charset="0"/>
                    <a:ea typeface="Calibri" panose="020F0502020204030204" pitchFamily="34" charset="0"/>
                    <a:cs typeface="Times New Roman" panose="02020603050405020304" pitchFamily="18" charset="0"/>
                  </a:rPr>
                  <a:t>n</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đ</a:t>
                </a:r>
                <a:r>
                  <a:rPr lang="en-US" dirty="0" err="1">
                    <a:latin typeface="Cambria" panose="02040503050406030204" pitchFamily="18" charset="0"/>
                    <a:ea typeface="Calibri" panose="020F0502020204030204" pitchFamily="34" charset="0"/>
                    <a:cs typeface="Cambria" panose="02040503050406030204" pitchFamily="18" charset="0"/>
                  </a:rPr>
                  <a:t>ụ</a:t>
                </a:r>
                <a:r>
                  <a:rPr lang="en-US" dirty="0" err="1">
                    <a:latin typeface="Albert Sans" charset="0"/>
                    <a:ea typeface="Calibri" panose="020F0502020204030204" pitchFamily="34" charset="0"/>
                    <a:cs typeface="Times New Roman" panose="02020603050405020304" pitchFamily="18" charset="0"/>
                  </a:rPr>
                  <a:t>c</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nh</a:t>
                </a:r>
                <a:r>
                  <a:rPr lang="en-US" dirty="0" err="1">
                    <a:latin typeface="Cambria" panose="02040503050406030204" pitchFamily="18" charset="0"/>
                    <a:ea typeface="Calibri" panose="020F0502020204030204" pitchFamily="34" charset="0"/>
                    <a:cs typeface="Cambria" panose="02040503050406030204" pitchFamily="18" charset="0"/>
                  </a:rPr>
                  <a:t>ấ</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a:t>
                </a:r>
                <a:r>
                  <a:rPr lang="en-US" dirty="0" err="1">
                    <a:latin typeface="Cambria" panose="02040503050406030204" pitchFamily="18" charset="0"/>
                    <a:ea typeface="Calibri" panose="020F0502020204030204" pitchFamily="34" charset="0"/>
                    <a:cs typeface="Cambria" panose="02040503050406030204" pitchFamily="18" charset="0"/>
                  </a:rPr>
                  <a:t>ứ</a:t>
                </a:r>
                <a:r>
                  <a:rPr lang="en-US" dirty="0" err="1">
                    <a:latin typeface="Albert Sans" charset="0"/>
                    <a:ea typeface="Calibri" panose="020F0502020204030204" pitchFamily="34" charset="0"/>
                    <a:cs typeface="Times New Roman" panose="02020603050405020304" pitchFamily="18" charset="0"/>
                  </a:rPr>
                  <a:t>c</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c</a:t>
                </a:r>
                <a:r>
                  <a:rPr lang="en-US" dirty="0" err="1">
                    <a:latin typeface="Cambria" panose="02040503050406030204" pitchFamily="18" charset="0"/>
                    <a:ea typeface="Calibri" panose="020F0502020204030204" pitchFamily="34" charset="0"/>
                    <a:cs typeface="Cambria" panose="02040503050406030204" pitchFamily="18" charset="0"/>
                  </a:rPr>
                  <a:t>ả</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hai</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giá</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a:t>
                </a:r>
                <a:r>
                  <a:rPr lang="en-US" dirty="0" err="1">
                    <a:latin typeface="Cambria" panose="02040503050406030204" pitchFamily="18" charset="0"/>
                    <a:ea typeface="Calibri" panose="020F0502020204030204" pitchFamily="34" charset="0"/>
                    <a:cs typeface="Cambria" panose="02040503050406030204" pitchFamily="18" charset="0"/>
                  </a:rPr>
                  <a:t>ị</a:t>
                </a:r>
                <a:r>
                  <a:rPr lang="en-US" dirty="0">
                    <a:latin typeface="Albert Sans"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𝑝</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r>
                      <a:rPr lang="en-US">
                        <a:latin typeface="Cambria Math" panose="02040503050406030204" pitchFamily="18" charset="0"/>
                        <a:ea typeface="Calibri" panose="020F0502020204030204" pitchFamily="34" charset="0"/>
                        <a:cs typeface="Times New Roman" panose="02020603050405020304" pitchFamily="18" charset="0"/>
                      </a:rPr>
                      <m:t>=0.5</m:t>
                    </m:r>
                  </m:oMath>
                </a14:m>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hàm</a:t>
                </a:r>
                <a:r>
                  <a:rPr lang="en-US" dirty="0">
                    <a:latin typeface="Albert Sans" charset="0"/>
                    <a:ea typeface="Calibri" panose="020F0502020204030204" pitchFamily="34" charset="0"/>
                    <a:cs typeface="Times New Roman" panose="02020603050405020304" pitchFamily="18" charset="0"/>
                  </a:rPr>
                  <a:t> entropy </a:t>
                </a:r>
                <a:r>
                  <a:rPr lang="en-US" dirty="0" err="1">
                    <a:latin typeface="Albert Sans" charset="0"/>
                    <a:ea typeface="Calibri" panose="020F0502020204030204" pitchFamily="34" charset="0"/>
                    <a:cs typeface="Times New Roman" panose="02020603050405020304" pitchFamily="18" charset="0"/>
                  </a:rPr>
                  <a:t>đ</a:t>
                </a:r>
                <a:r>
                  <a:rPr lang="en-US" dirty="0" err="1">
                    <a:latin typeface="Cambria" panose="02040503050406030204" pitchFamily="18" charset="0"/>
                    <a:ea typeface="Calibri" panose="020F0502020204030204" pitchFamily="34" charset="0"/>
                    <a:cs typeface="Cambria" panose="02040503050406030204" pitchFamily="18" charset="0"/>
                  </a:rPr>
                  <a:t>ạ</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giá</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tr</a:t>
                </a:r>
                <a:r>
                  <a:rPr lang="en-US" dirty="0" err="1">
                    <a:latin typeface="Cambria" panose="02040503050406030204" pitchFamily="18" charset="0"/>
                    <a:ea typeface="Calibri" panose="020F0502020204030204" pitchFamily="34" charset="0"/>
                    <a:cs typeface="Cambria" panose="02040503050406030204" pitchFamily="18" charset="0"/>
                  </a:rPr>
                  <a:t>ị</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cao</a:t>
                </a:r>
                <a:r>
                  <a:rPr lang="en-US" dirty="0">
                    <a:latin typeface="Albert Sans" charset="0"/>
                    <a:ea typeface="Calibri" panose="020F0502020204030204" pitchFamily="34" charset="0"/>
                    <a:cs typeface="Times New Roman" panose="02020603050405020304" pitchFamily="18" charset="0"/>
                  </a:rPr>
                  <a:t> </a:t>
                </a:r>
                <a:r>
                  <a:rPr lang="en-US" dirty="0" err="1">
                    <a:latin typeface="Albert Sans" charset="0"/>
                    <a:ea typeface="Calibri" panose="020F0502020204030204" pitchFamily="34" charset="0"/>
                    <a:cs typeface="Times New Roman" panose="02020603050405020304" pitchFamily="18" charset="0"/>
                  </a:rPr>
                  <a:t>nh</a:t>
                </a:r>
                <a:r>
                  <a:rPr lang="en-US" dirty="0" err="1">
                    <a:latin typeface="Cambria" panose="02040503050406030204" pitchFamily="18" charset="0"/>
                    <a:ea typeface="Calibri" panose="020F0502020204030204" pitchFamily="34" charset="0"/>
                    <a:cs typeface="Cambria" panose="02040503050406030204" pitchFamily="18" charset="0"/>
                  </a:rPr>
                  <a:t>ấ</a:t>
                </a:r>
                <a:r>
                  <a:rPr lang="en-US" dirty="0" err="1">
                    <a:latin typeface="Albert Sans" charset="0"/>
                    <a:ea typeface="Calibri" panose="020F0502020204030204" pitchFamily="34" charset="0"/>
                    <a:cs typeface="Times New Roman" panose="02020603050405020304" pitchFamily="18" charset="0"/>
                  </a:rPr>
                  <a:t>t</a:t>
                </a:r>
                <a:r>
                  <a:rPr lang="en-US" dirty="0">
                    <a:latin typeface="Albert Sans" charset="0"/>
                    <a:ea typeface="Calibri" panose="020F0502020204030204" pitchFamily="34" charset="0"/>
                    <a:cs typeface="Times New Roman" panose="02020603050405020304" pitchFamily="18" charset="0"/>
                  </a:rPr>
                  <a:t>.</a:t>
                </a: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67772" y="897756"/>
                <a:ext cx="8001840" cy="738664"/>
              </a:xfrm>
              <a:prstGeom prst="rect">
                <a:avLst/>
              </a:prstGeom>
              <a:blipFill>
                <a:blip r:embed="rId2"/>
                <a:stretch>
                  <a:fillRect l="-229" t="-1653" b="-8264"/>
                </a:stretch>
              </a:blipFill>
            </p:spPr>
            <p:txBody>
              <a:bodyPr/>
              <a:lstStyle/>
              <a:p>
                <a:r>
                  <a:rPr lang="en-US">
                    <a:noFill/>
                  </a:rPr>
                  <a:t> </a:t>
                </a:r>
              </a:p>
            </p:txBody>
          </p:sp>
        </mc:Fallback>
      </mc:AlternateContent>
      <p:grpSp>
        <p:nvGrpSpPr>
          <p:cNvPr id="7" name="Group 6"/>
          <p:cNvGrpSpPr/>
          <p:nvPr/>
        </p:nvGrpSpPr>
        <p:grpSpPr>
          <a:xfrm>
            <a:off x="2654039" y="1636420"/>
            <a:ext cx="3636759" cy="3015522"/>
            <a:chOff x="2537160" y="1756388"/>
            <a:chExt cx="3636759" cy="3015522"/>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2537160" y="1756388"/>
              <a:ext cx="3636759" cy="2738523"/>
            </a:xfrm>
            <a:prstGeom prst="rect">
              <a:avLst/>
            </a:prstGeom>
          </p:spPr>
        </p:pic>
        <p:sp>
          <p:nvSpPr>
            <p:cNvPr id="6" name="TextBox 5"/>
            <p:cNvSpPr txBox="1"/>
            <p:nvPr/>
          </p:nvSpPr>
          <p:spPr>
            <a:xfrm>
              <a:off x="3309475" y="4494911"/>
              <a:ext cx="2525050" cy="276999"/>
            </a:xfrm>
            <a:prstGeom prst="rect">
              <a:avLst/>
            </a:prstGeom>
            <a:noFill/>
          </p:spPr>
          <p:txBody>
            <a:bodyPr wrap="none" rtlCol="0">
              <a:spAutoFit/>
            </a:bodyPr>
            <a:lstStyle/>
            <a:p>
              <a:r>
                <a:rPr lang="en-US" sz="1200" dirty="0" err="1">
                  <a:effectLst>
                    <a:outerShdw blurRad="38100" dist="38100" dir="2700000" algn="tl">
                      <a:srgbClr val="000000">
                        <a:alpha val="43137"/>
                      </a:srgbClr>
                    </a:outerShdw>
                  </a:effectLst>
                  <a:latin typeface="Albert Sans" charset="0"/>
                </a:rPr>
                <a:t>Đồ</a:t>
              </a:r>
              <a:r>
                <a:rPr lang="en-US" sz="1200" dirty="0">
                  <a:effectLst>
                    <a:outerShdw blurRad="38100" dist="38100" dir="2700000" algn="tl">
                      <a:srgbClr val="000000">
                        <a:alpha val="43137"/>
                      </a:srgbClr>
                    </a:outerShdw>
                  </a:effectLst>
                  <a:latin typeface="Albert Sans" charset="0"/>
                </a:rPr>
                <a:t> </a:t>
              </a:r>
              <a:r>
                <a:rPr lang="en-US" sz="1200" dirty="0" err="1">
                  <a:effectLst>
                    <a:outerShdw blurRad="38100" dist="38100" dir="2700000" algn="tl">
                      <a:srgbClr val="000000">
                        <a:alpha val="43137"/>
                      </a:srgbClr>
                    </a:outerShdw>
                  </a:effectLst>
                  <a:latin typeface="Albert Sans" charset="0"/>
                </a:rPr>
                <a:t>thị</a:t>
              </a:r>
              <a:r>
                <a:rPr lang="en-US" sz="1200" dirty="0">
                  <a:effectLst>
                    <a:outerShdw blurRad="38100" dist="38100" dir="2700000" algn="tl">
                      <a:srgbClr val="000000">
                        <a:alpha val="43137"/>
                      </a:srgbClr>
                    </a:outerShdw>
                  </a:effectLst>
                  <a:latin typeface="Albert Sans" charset="0"/>
                </a:rPr>
                <a:t> </a:t>
              </a:r>
              <a:r>
                <a:rPr lang="en-US" sz="1200" dirty="0" err="1">
                  <a:effectLst>
                    <a:outerShdw blurRad="38100" dist="38100" dir="2700000" algn="tl">
                      <a:srgbClr val="000000">
                        <a:alpha val="43137"/>
                      </a:srgbClr>
                    </a:outerShdw>
                  </a:effectLst>
                  <a:latin typeface="Albert Sans" charset="0"/>
                </a:rPr>
                <a:t>của</a:t>
              </a:r>
              <a:r>
                <a:rPr lang="en-US" sz="1200" dirty="0">
                  <a:effectLst>
                    <a:outerShdw blurRad="38100" dist="38100" dir="2700000" algn="tl">
                      <a:srgbClr val="000000">
                        <a:alpha val="43137"/>
                      </a:srgbClr>
                    </a:outerShdw>
                  </a:effectLst>
                  <a:latin typeface="Albert Sans" charset="0"/>
                </a:rPr>
                <a:t> </a:t>
              </a:r>
              <a:r>
                <a:rPr lang="en-US" sz="1200" dirty="0" err="1">
                  <a:effectLst>
                    <a:outerShdw blurRad="38100" dist="38100" dir="2700000" algn="tl">
                      <a:srgbClr val="000000">
                        <a:alpha val="43137"/>
                      </a:srgbClr>
                    </a:outerShdw>
                  </a:effectLst>
                  <a:latin typeface="Albert Sans" charset="0"/>
                </a:rPr>
                <a:t>hàm</a:t>
              </a:r>
              <a:r>
                <a:rPr lang="en-US" sz="1200" dirty="0">
                  <a:effectLst>
                    <a:outerShdw blurRad="38100" dist="38100" dir="2700000" algn="tl">
                      <a:srgbClr val="000000">
                        <a:alpha val="43137"/>
                      </a:srgbClr>
                    </a:outerShdw>
                  </a:effectLst>
                  <a:latin typeface="Albert Sans" charset="0"/>
                </a:rPr>
                <a:t> Entropy </a:t>
              </a:r>
              <a:r>
                <a:rPr lang="en-US" sz="1200" dirty="0" err="1">
                  <a:effectLst>
                    <a:outerShdw blurRad="38100" dist="38100" dir="2700000" algn="tl">
                      <a:srgbClr val="000000">
                        <a:alpha val="43137"/>
                      </a:srgbClr>
                    </a:outerShdw>
                  </a:effectLst>
                  <a:latin typeface="Albert Sans" charset="0"/>
                </a:rPr>
                <a:t>với</a:t>
              </a:r>
              <a:r>
                <a:rPr lang="en-US" sz="1200" dirty="0">
                  <a:effectLst>
                    <a:outerShdw blurRad="38100" dist="38100" dir="2700000" algn="tl">
                      <a:srgbClr val="000000">
                        <a:alpha val="43137"/>
                      </a:srgbClr>
                    </a:outerShdw>
                  </a:effectLst>
                  <a:latin typeface="Albert Sans" charset="0"/>
                </a:rPr>
                <a:t> n = 2</a:t>
              </a:r>
            </a:p>
          </p:txBody>
        </p:sp>
      </p:grpSp>
    </p:spTree>
    <p:extLst>
      <p:ext uri="{BB962C8B-B14F-4D97-AF65-F5344CB8AC3E}">
        <p14:creationId xmlns:p14="http://schemas.microsoft.com/office/powerpoint/2010/main" val="420412194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2DDD884-46AD-4D4B-AA3F-6D7A9844F982}"/>
              </a:ext>
            </a:extLst>
          </p:cNvPr>
          <p:cNvSpPr>
            <a:spLocks noGrp="1"/>
          </p:cNvSpPr>
          <p:nvPr>
            <p:ph type="subTitle" idx="1"/>
          </p:nvPr>
        </p:nvSpPr>
        <p:spPr>
          <a:xfrm>
            <a:off x="245001" y="864696"/>
            <a:ext cx="8526455" cy="572701"/>
          </a:xfrm>
        </p:spPr>
        <p:txBody>
          <a:bodyPr/>
          <a:lstStyle/>
          <a:p>
            <a:pPr marL="139700" indent="0"/>
            <a:r>
              <a:rPr lang="en-US" sz="1600" b="1" i="0" u="none" strike="noStrike" dirty="0" err="1">
                <a:solidFill>
                  <a:srgbClr val="05192D"/>
                </a:solidFill>
                <a:effectLst/>
                <a:latin typeface="Albert Sans" pitchFamily="2" charset="0"/>
              </a:rPr>
              <a:t>D</a:t>
            </a:r>
            <a:r>
              <a:rPr lang="en-US" sz="1600" b="1" i="0" u="none" strike="noStrike" dirty="0" err="1">
                <a:solidFill>
                  <a:srgbClr val="2878A2"/>
                </a:solidFill>
                <a:effectLst/>
                <a:latin typeface="Albert Sans" pitchFamily="2" charset="0"/>
                <a:hlinkClick r:id="rId2"/>
              </a:rPr>
              <a:t>ecisionTreeClassifier</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là</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lớp</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có</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khả</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năng</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thực</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hiện</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phân</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loại</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nhiều</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lớp</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trên</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tập</a:t>
            </a:r>
            <a:r>
              <a:rPr lang="en-US" sz="1600" b="0" i="0" u="none" strike="noStrike" dirty="0">
                <a:solidFill>
                  <a:srgbClr val="212529"/>
                </a:solidFill>
                <a:effectLst/>
                <a:latin typeface="Albert Sans" pitchFamily="2" charset="0"/>
              </a:rPr>
              <a:t> </a:t>
            </a:r>
            <a:r>
              <a:rPr lang="en-US" sz="1600" b="0" i="0" u="none" strike="noStrike" dirty="0" err="1">
                <a:solidFill>
                  <a:srgbClr val="212529"/>
                </a:solidFill>
                <a:effectLst/>
                <a:latin typeface="Albert Sans" pitchFamily="2" charset="0"/>
              </a:rPr>
              <a:t>dữ</a:t>
            </a:r>
            <a:r>
              <a:rPr lang="en-US" sz="1600" dirty="0">
                <a:solidFill>
                  <a:srgbClr val="212529"/>
                </a:solidFill>
                <a:latin typeface="Albert Sans" pitchFamily="2" charset="0"/>
              </a:rPr>
              <a:t> </a:t>
            </a:r>
            <a:r>
              <a:rPr lang="en-US" sz="1600" b="0" i="0" u="none" strike="noStrike" dirty="0" err="1">
                <a:solidFill>
                  <a:srgbClr val="212529"/>
                </a:solidFill>
                <a:effectLst/>
                <a:latin typeface="Albert Sans" pitchFamily="2" charset="0"/>
              </a:rPr>
              <a:t>liệu</a:t>
            </a:r>
            <a:r>
              <a:rPr lang="en-US" sz="1600" b="0" i="0" u="none" strike="noStrike" dirty="0">
                <a:solidFill>
                  <a:srgbClr val="212529"/>
                </a:solidFill>
                <a:effectLst/>
                <a:latin typeface="Albert Sans" pitchFamily="2" charset="0"/>
              </a:rPr>
              <a:t>.</a:t>
            </a:r>
            <a:endParaRPr lang="en-US" sz="1200" dirty="0">
              <a:latin typeface="Albert Sans" pitchFamily="2" charset="0"/>
            </a:endParaRPr>
          </a:p>
        </p:txBody>
      </p:sp>
      <p:sp>
        <p:nvSpPr>
          <p:cNvPr id="4" name="Subtitle 3">
            <a:extLst>
              <a:ext uri="{FF2B5EF4-FFF2-40B4-BE49-F238E27FC236}">
                <a16:creationId xmlns:a16="http://schemas.microsoft.com/office/drawing/2014/main" id="{DAA1C9D1-5B28-4C58-B6FA-F8E61077C633}"/>
              </a:ext>
            </a:extLst>
          </p:cNvPr>
          <p:cNvSpPr>
            <a:spLocks noGrp="1"/>
          </p:cNvSpPr>
          <p:nvPr>
            <p:ph type="subTitle" idx="2"/>
          </p:nvPr>
        </p:nvSpPr>
        <p:spPr>
          <a:xfrm>
            <a:off x="3542016" y="290609"/>
            <a:ext cx="2299097" cy="572700"/>
          </a:xfrm>
        </p:spPr>
        <p:txBody>
          <a:bodyPr/>
          <a:lstStyle/>
          <a:p>
            <a:pPr rtl="0">
              <a:spcBef>
                <a:spcPts val="0"/>
              </a:spcBef>
              <a:spcAft>
                <a:spcPts val="0"/>
              </a:spcAft>
            </a:pPr>
            <a:r>
              <a:rPr lang="en-US" sz="2000" b="1" i="0" u="none" strike="noStrike" dirty="0">
                <a:solidFill>
                  <a:srgbClr val="FF0000"/>
                </a:solidFill>
                <a:effectLst/>
                <a:latin typeface="Albert Sans" pitchFamily="2" charset="0"/>
              </a:rPr>
              <a:t>TÌM </a:t>
            </a:r>
            <a:r>
              <a:rPr lang="en-US" sz="2000" b="1" i="0" u="none" strike="noStrike">
                <a:solidFill>
                  <a:srgbClr val="FF0000"/>
                </a:solidFill>
                <a:effectLst/>
                <a:latin typeface="Albert Sans" pitchFamily="2" charset="0"/>
              </a:rPr>
              <a:t>HIỂU CODE</a:t>
            </a:r>
            <a:endParaRPr lang="en-US" sz="1600" b="1" dirty="0">
              <a:solidFill>
                <a:srgbClr val="FF0000"/>
              </a:solidFill>
              <a:effectLst/>
              <a:latin typeface="Albert Sans" pitchFamily="2" charset="0"/>
            </a:endParaRPr>
          </a:p>
        </p:txBody>
      </p:sp>
      <p:pic>
        <p:nvPicPr>
          <p:cNvPr id="10242" name="Picture 2">
            <a:extLst>
              <a:ext uri="{FF2B5EF4-FFF2-40B4-BE49-F238E27FC236}">
                <a16:creationId xmlns:a16="http://schemas.microsoft.com/office/drawing/2014/main" id="{0D4D06F4-E767-4DB9-ACC8-279123003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36" y="1437397"/>
            <a:ext cx="8526455" cy="19404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23;p36">
            <a:extLst>
              <a:ext uri="{FF2B5EF4-FFF2-40B4-BE49-F238E27FC236}">
                <a16:creationId xmlns:a16="http://schemas.microsoft.com/office/drawing/2014/main" id="{6772EB9A-8AF1-4E98-AD74-7AEE3248658E}"/>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74820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AA1C9D1-5B28-4C58-B6FA-F8E61077C633}"/>
              </a:ext>
            </a:extLst>
          </p:cNvPr>
          <p:cNvSpPr>
            <a:spLocks noGrp="1"/>
          </p:cNvSpPr>
          <p:nvPr>
            <p:ph type="subTitle" idx="2"/>
          </p:nvPr>
        </p:nvSpPr>
        <p:spPr>
          <a:xfrm>
            <a:off x="3221439" y="214735"/>
            <a:ext cx="2299097" cy="572700"/>
          </a:xfrm>
        </p:spPr>
        <p:txBody>
          <a:bodyPr/>
          <a:lstStyle/>
          <a:p>
            <a:pPr rtl="0">
              <a:spcBef>
                <a:spcPts val="0"/>
              </a:spcBef>
              <a:spcAft>
                <a:spcPts val="0"/>
              </a:spcAft>
            </a:pPr>
            <a:r>
              <a:rPr lang="en-US" sz="2000" b="1" i="0" u="none" strike="noStrike" dirty="0">
                <a:solidFill>
                  <a:srgbClr val="FF0000"/>
                </a:solidFill>
                <a:effectLst/>
                <a:latin typeface="Albert Sans" pitchFamily="2" charset="0"/>
              </a:rPr>
              <a:t>TÌM </a:t>
            </a:r>
            <a:r>
              <a:rPr lang="en-US" sz="2000" b="1" i="0" u="none" strike="noStrike">
                <a:solidFill>
                  <a:srgbClr val="FF0000"/>
                </a:solidFill>
                <a:effectLst/>
                <a:latin typeface="Albert Sans" pitchFamily="2" charset="0"/>
              </a:rPr>
              <a:t>HIỂU CODE</a:t>
            </a:r>
            <a:endParaRPr lang="en-US" sz="1600" b="1" dirty="0">
              <a:solidFill>
                <a:srgbClr val="FF0000"/>
              </a:solidFill>
              <a:effectLst/>
              <a:latin typeface="Albert Sans" pitchFamily="2" charset="0"/>
            </a:endParaRPr>
          </a:p>
        </p:txBody>
      </p:sp>
      <p:pic>
        <p:nvPicPr>
          <p:cNvPr id="11268" name="Picture 4">
            <a:extLst>
              <a:ext uri="{FF2B5EF4-FFF2-40B4-BE49-F238E27FC236}">
                <a16:creationId xmlns:a16="http://schemas.microsoft.com/office/drawing/2014/main" id="{1E4062EE-DF9B-458B-B0D3-0A9EF0AF7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633" y="1674732"/>
            <a:ext cx="6509189" cy="150675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23;p36">
            <a:extLst>
              <a:ext uri="{FF2B5EF4-FFF2-40B4-BE49-F238E27FC236}">
                <a16:creationId xmlns:a16="http://schemas.microsoft.com/office/drawing/2014/main" id="{658BA29D-A7AB-4964-A5DE-EF53AD783B8B}"/>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p:cNvSpPr txBox="1"/>
          <p:nvPr/>
        </p:nvSpPr>
        <p:spPr>
          <a:xfrm>
            <a:off x="751942" y="925639"/>
            <a:ext cx="4732386" cy="677108"/>
          </a:xfrm>
          <a:prstGeom prst="rect">
            <a:avLst/>
          </a:prstGeom>
          <a:noFill/>
        </p:spPr>
        <p:txBody>
          <a:bodyPr wrap="none" rtlCol="0">
            <a:spAutoFit/>
          </a:bodyPr>
          <a:lstStyle/>
          <a:p>
            <a:pPr marL="139700" indent="0">
              <a:spcAft>
                <a:spcPts val="1200"/>
              </a:spcAft>
            </a:pPr>
            <a:r>
              <a:rPr lang="en-US" dirty="0" err="1">
                <a:solidFill>
                  <a:srgbClr val="212529"/>
                </a:solidFill>
                <a:latin typeface="Times" panose="02020603050405020304" pitchFamily="18" charset="0"/>
              </a:rPr>
              <a:t>Sau</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khi</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được</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đào</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tạo</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có</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thể</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vẽ</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đồ</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thị</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cây</a:t>
            </a:r>
            <a:r>
              <a:rPr lang="en-US" dirty="0">
                <a:solidFill>
                  <a:srgbClr val="212529"/>
                </a:solidFill>
                <a:latin typeface="Times" panose="02020603050405020304" pitchFamily="18" charset="0"/>
              </a:rPr>
              <a:t> </a:t>
            </a:r>
            <a:r>
              <a:rPr lang="en-US" dirty="0" err="1">
                <a:solidFill>
                  <a:srgbClr val="212529"/>
                </a:solidFill>
                <a:latin typeface="Times" panose="02020603050405020304" pitchFamily="18" charset="0"/>
              </a:rPr>
              <a:t>với</a:t>
            </a:r>
            <a:r>
              <a:rPr lang="en-US" dirty="0">
                <a:solidFill>
                  <a:srgbClr val="212529"/>
                </a:solidFill>
                <a:latin typeface="Times" panose="02020603050405020304" pitchFamily="18" charset="0"/>
              </a:rPr>
              <a:t> </a:t>
            </a:r>
            <a:r>
              <a:rPr lang="en-US" b="1" dirty="0" err="1">
                <a:solidFill>
                  <a:srgbClr val="212529"/>
                </a:solidFill>
                <a:latin typeface="Times" panose="02020603050405020304" pitchFamily="18" charset="0"/>
              </a:rPr>
              <a:t>hàm</a:t>
            </a:r>
            <a:r>
              <a:rPr lang="en-US" b="1" dirty="0">
                <a:solidFill>
                  <a:srgbClr val="212529"/>
                </a:solidFill>
                <a:latin typeface="Times" panose="02020603050405020304" pitchFamily="18" charset="0"/>
              </a:rPr>
              <a:t> </a:t>
            </a:r>
            <a:r>
              <a:rPr lang="en-US" b="1" dirty="0" err="1">
                <a:solidFill>
                  <a:srgbClr val="212529"/>
                </a:solidFill>
                <a:latin typeface="Times" panose="02020603050405020304" pitchFamily="18" charset="0"/>
              </a:rPr>
              <a:t>plot_tree</a:t>
            </a:r>
            <a:endParaRPr lang="en-US" b="1" dirty="0">
              <a:solidFill>
                <a:srgbClr val="212529"/>
              </a:solidFill>
              <a:latin typeface="Albert Sans" charset="0"/>
            </a:endParaRPr>
          </a:p>
          <a:p>
            <a:pPr marL="139700" indent="0"/>
            <a:r>
              <a:rPr lang="en-US" dirty="0" err="1">
                <a:solidFill>
                  <a:srgbClr val="212529"/>
                </a:solidFill>
                <a:latin typeface="Albert Sans" charset="0"/>
              </a:rPr>
              <a:t>Câu</a:t>
            </a:r>
            <a:r>
              <a:rPr lang="en-US" dirty="0">
                <a:solidFill>
                  <a:srgbClr val="212529"/>
                </a:solidFill>
                <a:latin typeface="Albert Sans" charset="0"/>
              </a:rPr>
              <a:t> </a:t>
            </a:r>
            <a:r>
              <a:rPr lang="en-US" dirty="0" err="1">
                <a:solidFill>
                  <a:srgbClr val="212529"/>
                </a:solidFill>
                <a:latin typeface="Albert Sans" charset="0"/>
              </a:rPr>
              <a:t>lệnh</a:t>
            </a:r>
            <a:r>
              <a:rPr lang="en-US" dirty="0">
                <a:solidFill>
                  <a:srgbClr val="212529"/>
                </a:solidFill>
                <a:latin typeface="Albert Sans" charset="0"/>
              </a:rPr>
              <a:t>:</a:t>
            </a:r>
            <a:endParaRPr lang="en-US" dirty="0">
              <a:latin typeface="Albert Sans" charset="0"/>
            </a:endParaRPr>
          </a:p>
        </p:txBody>
      </p:sp>
    </p:spTree>
    <p:extLst>
      <p:ext uri="{BB962C8B-B14F-4D97-AF65-F5344CB8AC3E}">
        <p14:creationId xmlns:p14="http://schemas.microsoft.com/office/powerpoint/2010/main" val="36194588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AA1C9D1-5B28-4C58-B6FA-F8E61077C633}"/>
              </a:ext>
            </a:extLst>
          </p:cNvPr>
          <p:cNvSpPr>
            <a:spLocks noGrp="1"/>
          </p:cNvSpPr>
          <p:nvPr>
            <p:ph type="subTitle" idx="2"/>
          </p:nvPr>
        </p:nvSpPr>
        <p:spPr>
          <a:xfrm>
            <a:off x="443086" y="352939"/>
            <a:ext cx="2299097" cy="572700"/>
          </a:xfrm>
        </p:spPr>
        <p:txBody>
          <a:bodyPr/>
          <a:lstStyle/>
          <a:p>
            <a:pPr rtl="0">
              <a:spcBef>
                <a:spcPts val="0"/>
              </a:spcBef>
              <a:spcAft>
                <a:spcPts val="0"/>
              </a:spcAft>
            </a:pPr>
            <a:r>
              <a:rPr lang="en-US" sz="1600" b="1" i="0" u="none" strike="noStrike" dirty="0">
                <a:solidFill>
                  <a:schemeClr val="tx1"/>
                </a:solidFill>
                <a:effectLst/>
                <a:latin typeface="Albert Sans" pitchFamily="2" charset="0"/>
              </a:rPr>
              <a:t>TÌM HIỂU CODE:</a:t>
            </a:r>
            <a:endParaRPr lang="en-US" sz="1200" b="1" dirty="0">
              <a:solidFill>
                <a:schemeClr val="tx1"/>
              </a:solidFill>
              <a:effectLst/>
              <a:latin typeface="Albert Sans" pitchFamily="2" charset="0"/>
            </a:endParaRPr>
          </a:p>
        </p:txBody>
      </p:sp>
      <p:sp>
        <p:nvSpPr>
          <p:cNvPr id="9" name="Google Shape;423;p36">
            <a:extLst>
              <a:ext uri="{FF2B5EF4-FFF2-40B4-BE49-F238E27FC236}">
                <a16:creationId xmlns:a16="http://schemas.microsoft.com/office/drawing/2014/main" id="{658BA29D-A7AB-4964-A5DE-EF53AD783B8B}"/>
              </a:ext>
            </a:extLst>
          </p:cNvPr>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a:blip r:embed="rId2"/>
          <a:stretch>
            <a:fillRect/>
          </a:stretch>
        </p:blipFill>
        <p:spPr>
          <a:xfrm>
            <a:off x="1664244" y="828581"/>
            <a:ext cx="5815511" cy="3961980"/>
          </a:xfrm>
          <a:prstGeom prst="rect">
            <a:avLst/>
          </a:prstGeom>
        </p:spPr>
      </p:pic>
    </p:spTree>
    <p:extLst>
      <p:ext uri="{BB962C8B-B14F-4D97-AF65-F5344CB8AC3E}">
        <p14:creationId xmlns:p14="http://schemas.microsoft.com/office/powerpoint/2010/main" val="344736747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oogle Shape;9642;p58"/>
          <p:cNvGrpSpPr/>
          <p:nvPr/>
        </p:nvGrpSpPr>
        <p:grpSpPr>
          <a:xfrm>
            <a:off x="6456539" y="2710680"/>
            <a:ext cx="1140298" cy="1140298"/>
            <a:chOff x="4891198" y="2925108"/>
            <a:chExt cx="334634" cy="334634"/>
          </a:xfrm>
        </p:grpSpPr>
        <p:sp>
          <p:nvSpPr>
            <p:cNvPr id="167" name="Google Shape;9643;p58"/>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644;p58"/>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645;p58"/>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646;p58"/>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47;p58"/>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48;p58"/>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49;p58"/>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50;p58"/>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9585;p58"/>
          <p:cNvGrpSpPr/>
          <p:nvPr/>
        </p:nvGrpSpPr>
        <p:grpSpPr>
          <a:xfrm>
            <a:off x="1741287" y="2752260"/>
            <a:ext cx="1355639" cy="1098715"/>
            <a:chOff x="4876780" y="2418064"/>
            <a:chExt cx="407774" cy="356627"/>
          </a:xfrm>
        </p:grpSpPr>
        <p:sp>
          <p:nvSpPr>
            <p:cNvPr id="158" name="Google Shape;9586;p58"/>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587;p58"/>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588;p58"/>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89;p58"/>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90;p58"/>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91;p58"/>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92;p58"/>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93;p58"/>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7773;p54"/>
          <p:cNvGrpSpPr/>
          <p:nvPr/>
        </p:nvGrpSpPr>
        <p:grpSpPr>
          <a:xfrm>
            <a:off x="1750948" y="1256611"/>
            <a:ext cx="1175940" cy="1092190"/>
            <a:chOff x="3348603" y="1236445"/>
            <a:chExt cx="749256" cy="695894"/>
          </a:xfrm>
        </p:grpSpPr>
        <p:grpSp>
          <p:nvGrpSpPr>
            <p:cNvPr id="64" name="Google Shape;7774;p54"/>
            <p:cNvGrpSpPr/>
            <p:nvPr/>
          </p:nvGrpSpPr>
          <p:grpSpPr>
            <a:xfrm>
              <a:off x="3583779" y="1236445"/>
              <a:ext cx="293795" cy="285811"/>
              <a:chOff x="3750225" y="1774000"/>
              <a:chExt cx="149575" cy="145525"/>
            </a:xfrm>
          </p:grpSpPr>
          <p:sp>
            <p:nvSpPr>
              <p:cNvPr id="74" name="Google Shape;7775;p5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76;p5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7777;p54"/>
            <p:cNvGrpSpPr/>
            <p:nvPr/>
          </p:nvGrpSpPr>
          <p:grpSpPr>
            <a:xfrm>
              <a:off x="3775534" y="1462599"/>
              <a:ext cx="322325" cy="285958"/>
              <a:chOff x="3847850" y="1889150"/>
              <a:chExt cx="164100" cy="145600"/>
            </a:xfrm>
          </p:grpSpPr>
          <p:sp>
            <p:nvSpPr>
              <p:cNvPr id="72" name="Google Shape;7778;p5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79;p5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7780;p54"/>
            <p:cNvGrpSpPr/>
            <p:nvPr/>
          </p:nvGrpSpPr>
          <p:grpSpPr>
            <a:xfrm>
              <a:off x="3545329" y="1646528"/>
              <a:ext cx="293746" cy="285811"/>
              <a:chOff x="3730650" y="1982800"/>
              <a:chExt cx="149550" cy="145525"/>
            </a:xfrm>
          </p:grpSpPr>
          <p:sp>
            <p:nvSpPr>
              <p:cNvPr id="70" name="Google Shape;7781;p5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782;p5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7783;p54"/>
            <p:cNvGrpSpPr/>
            <p:nvPr/>
          </p:nvGrpSpPr>
          <p:grpSpPr>
            <a:xfrm>
              <a:off x="3348603" y="1415046"/>
              <a:ext cx="294384" cy="284387"/>
              <a:chOff x="3630494" y="1864938"/>
              <a:chExt cx="149875" cy="144800"/>
            </a:xfrm>
          </p:grpSpPr>
          <p:sp>
            <p:nvSpPr>
              <p:cNvPr id="68" name="Google Shape;7784;p54"/>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785;p54"/>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7709;p54"/>
          <p:cNvGrpSpPr/>
          <p:nvPr/>
        </p:nvGrpSpPr>
        <p:grpSpPr>
          <a:xfrm>
            <a:off x="6620219" y="885914"/>
            <a:ext cx="1145983" cy="1263940"/>
            <a:chOff x="4206459" y="1191441"/>
            <a:chExt cx="712557" cy="785901"/>
          </a:xfrm>
        </p:grpSpPr>
        <p:sp>
          <p:nvSpPr>
            <p:cNvPr id="25" name="Google Shape;7710;p5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11;p5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12;p5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13;p5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7714;p54"/>
            <p:cNvGrpSpPr/>
            <p:nvPr/>
          </p:nvGrpSpPr>
          <p:grpSpPr>
            <a:xfrm>
              <a:off x="4644280" y="1290523"/>
              <a:ext cx="143716" cy="29463"/>
              <a:chOff x="4644280" y="1290523"/>
              <a:chExt cx="143716" cy="29463"/>
            </a:xfrm>
          </p:grpSpPr>
          <p:sp>
            <p:nvSpPr>
              <p:cNvPr id="59" name="Google Shape;7715;p5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716;p5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717;p5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718;p5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719;p54"/>
            <p:cNvGrpSpPr/>
            <p:nvPr/>
          </p:nvGrpSpPr>
          <p:grpSpPr>
            <a:xfrm>
              <a:off x="4356567" y="1191441"/>
              <a:ext cx="143690" cy="29488"/>
              <a:chOff x="4356567" y="1191441"/>
              <a:chExt cx="143690" cy="29488"/>
            </a:xfrm>
          </p:grpSpPr>
          <p:sp>
            <p:nvSpPr>
              <p:cNvPr id="55" name="Google Shape;7720;p5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21;p5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722;p5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23;p5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7724;p54"/>
            <p:cNvGrpSpPr/>
            <p:nvPr/>
          </p:nvGrpSpPr>
          <p:grpSpPr>
            <a:xfrm>
              <a:off x="4339009" y="1863727"/>
              <a:ext cx="143703" cy="29476"/>
              <a:chOff x="4339009" y="1863727"/>
              <a:chExt cx="143703" cy="29476"/>
            </a:xfrm>
          </p:grpSpPr>
          <p:sp>
            <p:nvSpPr>
              <p:cNvPr id="51" name="Google Shape;7725;p5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26;p5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27;p5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728;p5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7729;p54"/>
            <p:cNvGrpSpPr/>
            <p:nvPr/>
          </p:nvGrpSpPr>
          <p:grpSpPr>
            <a:xfrm>
              <a:off x="4206459" y="1607315"/>
              <a:ext cx="29539" cy="142899"/>
              <a:chOff x="4206459" y="1607315"/>
              <a:chExt cx="29539" cy="142899"/>
            </a:xfrm>
          </p:grpSpPr>
          <p:sp>
            <p:nvSpPr>
              <p:cNvPr id="47" name="Google Shape;7730;p5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31;p5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32;p5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733;p5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7734;p5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35;p5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36;p5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37;p5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7738;p54"/>
            <p:cNvGrpSpPr/>
            <p:nvPr/>
          </p:nvGrpSpPr>
          <p:grpSpPr>
            <a:xfrm>
              <a:off x="4889463" y="1423737"/>
              <a:ext cx="29552" cy="142899"/>
              <a:chOff x="4889463" y="1423737"/>
              <a:chExt cx="29552" cy="142899"/>
            </a:xfrm>
          </p:grpSpPr>
          <p:sp>
            <p:nvSpPr>
              <p:cNvPr id="43" name="Google Shape;7739;p5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40;p5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41;p5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42;p5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7743;p54"/>
            <p:cNvGrpSpPr/>
            <p:nvPr/>
          </p:nvGrpSpPr>
          <p:grpSpPr>
            <a:xfrm>
              <a:off x="4771663" y="1876896"/>
              <a:ext cx="108651" cy="100447"/>
              <a:chOff x="4771663" y="1876896"/>
              <a:chExt cx="108651" cy="100447"/>
            </a:xfrm>
          </p:grpSpPr>
          <p:sp>
            <p:nvSpPr>
              <p:cNvPr id="39" name="Google Shape;7744;p5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45;p5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46;p5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747;p5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423;p36">
            <a:extLst>
              <a:ext uri="{FF2B5EF4-FFF2-40B4-BE49-F238E27FC236}">
                <a16:creationId xmlns:a16="http://schemas.microsoft.com/office/drawing/2014/main" id="{8EB7BFB0-521A-4B5D-A831-0C0BFE19EC47}"/>
              </a:ext>
            </a:extLst>
          </p:cNvPr>
          <p:cNvSpPr/>
          <p:nvPr/>
        </p:nvSpPr>
        <p:spPr>
          <a:xfrm rot="12517403">
            <a:off x="7370849" y="-348181"/>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1292125" y="1578574"/>
            <a:ext cx="6857449" cy="1754326"/>
          </a:xfrm>
          <a:prstGeom prst="rect">
            <a:avLst/>
          </a:prstGeom>
        </p:spPr>
        <p:txBody>
          <a:bodyPr wrap="square">
            <a:spAutoFit/>
          </a:bodyPr>
          <a:lstStyle/>
          <a:p>
            <a:pPr algn="ctr"/>
            <a:r>
              <a:rPr lang="en-US" sz="5400" dirty="0">
                <a:effectLst>
                  <a:outerShdw blurRad="38100" dist="38100" dir="2700000" algn="tl">
                    <a:srgbClr val="000000">
                      <a:alpha val="43137"/>
                    </a:srgbClr>
                  </a:outerShdw>
                </a:effectLst>
                <a:latin typeface="Arial Rounded MT Bold" panose="020F0704030504030204" pitchFamily="34" charset="0"/>
              </a:rPr>
              <a:t>THANKS FOR WATCHING</a:t>
            </a:r>
          </a:p>
        </p:txBody>
      </p:sp>
      <p:grpSp>
        <p:nvGrpSpPr>
          <p:cNvPr id="125" name="Google Shape;9306;p58"/>
          <p:cNvGrpSpPr/>
          <p:nvPr/>
        </p:nvGrpSpPr>
        <p:grpSpPr>
          <a:xfrm>
            <a:off x="4110265" y="392509"/>
            <a:ext cx="1108909" cy="1110586"/>
            <a:chOff x="6259175" y="1559008"/>
            <a:chExt cx="271743" cy="272093"/>
          </a:xfrm>
        </p:grpSpPr>
        <p:sp>
          <p:nvSpPr>
            <p:cNvPr id="126" name="Google Shape;9307;p58"/>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308;p58"/>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309;p58"/>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310;p58"/>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311;p58"/>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312;p58"/>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313;p58"/>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314;p58"/>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315;p58"/>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316;p58"/>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317;p58"/>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318;p58"/>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319;p58"/>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320;p58"/>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321;p58"/>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322;p58"/>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323;p58"/>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27688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458743" y="188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Khái niệm</a:t>
            </a:r>
            <a:endParaRPr sz="2800" dirty="0"/>
          </a:p>
        </p:txBody>
      </p:sp>
      <p:sp>
        <p:nvSpPr>
          <p:cNvPr id="287" name="Google Shape;287;p31"/>
          <p:cNvSpPr txBox="1">
            <a:spLocks noGrp="1"/>
          </p:cNvSpPr>
          <p:nvPr>
            <p:ph type="subTitle" idx="1"/>
          </p:nvPr>
        </p:nvSpPr>
        <p:spPr>
          <a:xfrm>
            <a:off x="809378" y="874422"/>
            <a:ext cx="7750231" cy="1091942"/>
          </a:xfrm>
          <a:prstGeom prst="rect">
            <a:avLst/>
          </a:prstGeom>
        </p:spPr>
        <p:txBody>
          <a:bodyPr spcFirstLastPara="1" wrap="square" lIns="91425" tIns="91425" rIns="91425" bIns="91425" anchor="t" anchorCtr="0">
            <a:noAutofit/>
          </a:bodyPr>
          <a:lstStyle/>
          <a:p>
            <a:pPr marL="0" lvl="0" indent="0" algn="just">
              <a:spcAft>
                <a:spcPts val="1000"/>
              </a:spcAft>
            </a:pPr>
            <a:r>
              <a:rPr lang="en-US" b="1" dirty="0"/>
              <a:t>Supervised Learning </a:t>
            </a:r>
            <a:r>
              <a:rPr lang="en-US" dirty="0"/>
              <a:t>(</a:t>
            </a:r>
            <a:r>
              <a:rPr lang="vi-VN" dirty="0"/>
              <a:t>Học có giám sát</a:t>
            </a:r>
            <a:r>
              <a:rPr lang="en-US" dirty="0"/>
              <a:t>)</a:t>
            </a:r>
            <a:r>
              <a:rPr lang="vi-VN" dirty="0"/>
              <a:t> là một loại học máy sử dụng các tập dữ liệu đã biết trước các đầu ra để huấn luyện các thuật toán dự đoán kết quả và nhận biết các mô hình. Trong quá trình này, mô hình sẽ học cách ánh xạ từ dữ liệu đầu vào đến dữ liệu đầu ra dựa trên các cặp (đầu vào, đầu ra) đã biết từ trước.</a:t>
            </a:r>
            <a:endParaRPr lang="en-US" dirty="0"/>
          </a:p>
          <a:p>
            <a:pPr marL="0" lvl="0" indent="0" algn="just">
              <a:spcAft>
                <a:spcPts val="1000"/>
              </a:spcAft>
            </a:pPr>
            <a:endParaRPr b="1" dirty="0"/>
          </a:p>
        </p:txBody>
      </p:sp>
      <p:pic>
        <p:nvPicPr>
          <p:cNvPr id="8" name="Picture 7"/>
          <p:cNvPicPr>
            <a:picLocks noChangeAspect="1"/>
          </p:cNvPicPr>
          <p:nvPr/>
        </p:nvPicPr>
        <p:blipFill>
          <a:blip r:embed="rId3"/>
          <a:stretch>
            <a:fillRect/>
          </a:stretch>
        </p:blipFill>
        <p:spPr>
          <a:xfrm>
            <a:off x="1992731" y="1868748"/>
            <a:ext cx="5383523" cy="3018647"/>
          </a:xfrm>
          <a:prstGeom prst="rect">
            <a:avLst/>
          </a:prstGeom>
        </p:spPr>
      </p:pic>
    </p:spTree>
    <p:extLst>
      <p:ext uri="{BB962C8B-B14F-4D97-AF65-F5344CB8AC3E}">
        <p14:creationId xmlns:p14="http://schemas.microsoft.com/office/powerpoint/2010/main" val="211451492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458743" y="188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Phân loại</a:t>
            </a:r>
            <a:endParaRPr sz="2800" dirty="0"/>
          </a:p>
        </p:txBody>
      </p:sp>
      <p:sp>
        <p:nvSpPr>
          <p:cNvPr id="11" name="Google Shape;287;p31"/>
          <p:cNvSpPr txBox="1">
            <a:spLocks noGrp="1"/>
          </p:cNvSpPr>
          <p:nvPr>
            <p:ph type="subTitle" idx="1"/>
          </p:nvPr>
        </p:nvSpPr>
        <p:spPr>
          <a:xfrm>
            <a:off x="1134406" y="1069327"/>
            <a:ext cx="7438954" cy="1736613"/>
          </a:xfrm>
          <a:prstGeom prst="rect">
            <a:avLst/>
          </a:prstGeom>
        </p:spPr>
        <p:txBody>
          <a:bodyPr spcFirstLastPara="1" wrap="square" lIns="91425" tIns="91425" rIns="91425" bIns="91425" anchor="t" anchorCtr="0">
            <a:noAutofit/>
          </a:bodyPr>
          <a:lstStyle/>
          <a:p>
            <a:pPr marL="0" lvl="0" indent="0" algn="just">
              <a:spcAft>
                <a:spcPts val="500"/>
              </a:spcAft>
            </a:pPr>
            <a:r>
              <a:rPr lang="en-US" b="1" dirty="0">
                <a:solidFill>
                  <a:srgbClr val="309985"/>
                </a:solidFill>
              </a:rPr>
              <a:t>Classification</a:t>
            </a:r>
            <a:r>
              <a:rPr lang="en-US" b="1" dirty="0"/>
              <a:t>: </a:t>
            </a:r>
            <a:r>
              <a:rPr lang="en-US" dirty="0" err="1"/>
              <a:t>Thuật</a:t>
            </a:r>
            <a:r>
              <a:rPr lang="en-US" dirty="0"/>
              <a:t> </a:t>
            </a:r>
            <a:r>
              <a:rPr lang="vi-VN" dirty="0"/>
              <a:t>toán phân loại được sử dụng để nhóm dữ liệu bằng cách dự đoán biến đầu ra theo hạng mục dựa trên dữ liệu đầu vào</a:t>
            </a:r>
            <a:r>
              <a:rPr lang="en-US" dirty="0"/>
              <a:t>, </a:t>
            </a:r>
            <a:r>
              <a:rPr lang="en-US" dirty="0" err="1"/>
              <a:t>biến</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có</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rời</a:t>
            </a:r>
            <a:r>
              <a:rPr lang="en-US" dirty="0"/>
              <a:t> </a:t>
            </a:r>
            <a:r>
              <a:rPr lang="en-US" dirty="0" err="1"/>
              <a:t>rạc</a:t>
            </a:r>
            <a:r>
              <a:rPr lang="en-US" dirty="0"/>
              <a:t> (</a:t>
            </a:r>
            <a:r>
              <a:rPr lang="en-US" dirty="0" err="1"/>
              <a:t>ví</a:t>
            </a:r>
            <a:r>
              <a:rPr lang="en-US" dirty="0"/>
              <a:t> </a:t>
            </a:r>
            <a:r>
              <a:rPr lang="en-US" dirty="0" err="1"/>
              <a:t>dụ</a:t>
            </a:r>
            <a:r>
              <a:rPr lang="en-US" dirty="0"/>
              <a:t>: </a:t>
            </a:r>
            <a:r>
              <a:rPr lang="en-US" dirty="0" err="1"/>
              <a:t>đồ</a:t>
            </a:r>
            <a:r>
              <a:rPr lang="en-US" dirty="0"/>
              <a:t>  </a:t>
            </a:r>
            <a:r>
              <a:rPr lang="en-US" dirty="0" err="1"/>
              <a:t>vật</a:t>
            </a:r>
            <a:r>
              <a:rPr lang="en-US" dirty="0"/>
              <a:t> </a:t>
            </a:r>
            <a:r>
              <a:rPr lang="en-US" dirty="0" err="1"/>
              <a:t>có</a:t>
            </a:r>
            <a:r>
              <a:rPr lang="en-US" dirty="0"/>
              <a:t> </a:t>
            </a:r>
            <a:r>
              <a:rPr lang="en-US" dirty="0" err="1"/>
              <a:t>màu</a:t>
            </a:r>
            <a:r>
              <a:rPr lang="en-US" dirty="0"/>
              <a:t> “</a:t>
            </a:r>
            <a:r>
              <a:rPr lang="en-US" dirty="0" err="1"/>
              <a:t>đỏ</a:t>
            </a:r>
            <a:r>
              <a:rPr lang="en-US" dirty="0"/>
              <a:t>” hay “</a:t>
            </a:r>
            <a:r>
              <a:rPr lang="en-US" dirty="0" err="1"/>
              <a:t>xanh</a:t>
            </a:r>
            <a:r>
              <a:rPr lang="en-US" dirty="0"/>
              <a:t>”)</a:t>
            </a:r>
          </a:p>
          <a:p>
            <a:pPr marL="0" lvl="0" indent="0" algn="just"/>
            <a:r>
              <a:rPr lang="en-US" b="1" dirty="0">
                <a:solidFill>
                  <a:srgbClr val="309985"/>
                </a:solidFill>
              </a:rPr>
              <a:t>Regression</a:t>
            </a:r>
            <a:r>
              <a:rPr lang="en-US" b="1" dirty="0"/>
              <a:t>: </a:t>
            </a:r>
            <a:r>
              <a:rPr lang="en-US" dirty="0"/>
              <a:t>T</a:t>
            </a:r>
            <a:r>
              <a:rPr lang="vi-VN" dirty="0"/>
              <a:t>huật toán hồi quy được sử dụng để dự đoán một giá trị thực hoặc liên tục, nơi mà thuật toán phát hiện ra mối quan hệ giữa hai hoặc nhiều biến</a:t>
            </a:r>
            <a:r>
              <a:rPr lang="en-US" dirty="0"/>
              <a:t>,  </a:t>
            </a:r>
            <a:r>
              <a:rPr lang="en-US" dirty="0" err="1"/>
              <a:t>biến</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có</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liên</a:t>
            </a:r>
            <a:r>
              <a:rPr lang="en-US" dirty="0"/>
              <a:t> </a:t>
            </a:r>
            <a:r>
              <a:rPr lang="en-US" dirty="0" err="1"/>
              <a:t>tục</a:t>
            </a:r>
            <a:r>
              <a:rPr lang="en-US" dirty="0"/>
              <a:t> (</a:t>
            </a:r>
            <a:r>
              <a:rPr lang="en-US" dirty="0" err="1"/>
              <a:t>ví</a:t>
            </a:r>
            <a:r>
              <a:rPr lang="en-US" dirty="0"/>
              <a:t> </a:t>
            </a:r>
            <a:r>
              <a:rPr lang="en-US" dirty="0" err="1"/>
              <a:t>dụ</a:t>
            </a:r>
            <a:r>
              <a:rPr lang="en-US" dirty="0"/>
              <a:t>: </a:t>
            </a:r>
            <a:r>
              <a:rPr lang="vi-VN" dirty="0"/>
              <a:t>đơn vị đô la</a:t>
            </a:r>
            <a:r>
              <a:rPr lang="en-US" dirty="0"/>
              <a:t>)</a:t>
            </a:r>
            <a:endParaRPr lang="en-US" b="1" dirty="0"/>
          </a:p>
        </p:txBody>
      </p:sp>
      <p:sp>
        <p:nvSpPr>
          <p:cNvPr id="2" name="Rectangle 1"/>
          <p:cNvSpPr/>
          <p:nvPr/>
        </p:nvSpPr>
        <p:spPr>
          <a:xfrm>
            <a:off x="726876" y="761550"/>
            <a:ext cx="5165160" cy="307777"/>
          </a:xfrm>
          <a:prstGeom prst="rect">
            <a:avLst/>
          </a:prstGeom>
        </p:spPr>
        <p:txBody>
          <a:bodyPr wrap="square">
            <a:spAutoFit/>
          </a:bodyPr>
          <a:lstStyle/>
          <a:p>
            <a:pPr marL="0" lvl="0" indent="0" algn="just">
              <a:spcAft>
                <a:spcPts val="1000"/>
              </a:spcAft>
            </a:pPr>
            <a:r>
              <a:rPr lang="en-US" b="1" dirty="0">
                <a:solidFill>
                  <a:srgbClr val="445A77"/>
                </a:solidFill>
                <a:latin typeface="Albert Sans" panose="020B0604020202020204" charset="0"/>
              </a:rPr>
              <a:t>Supervised Learning </a:t>
            </a:r>
            <a:r>
              <a:rPr lang="vi-VN" dirty="0">
                <a:solidFill>
                  <a:srgbClr val="445A77"/>
                </a:solidFill>
              </a:rPr>
              <a:t>được phân thành hai loại thuật toán</a:t>
            </a:r>
            <a:r>
              <a:rPr lang="en-US" dirty="0">
                <a:solidFill>
                  <a:srgbClr val="445A77"/>
                </a:solidFill>
                <a:latin typeface="Albert Sans" panose="020B0604020202020204" charset="0"/>
              </a:rPr>
              <a:t>:</a:t>
            </a:r>
          </a:p>
        </p:txBody>
      </p:sp>
      <p:sp>
        <p:nvSpPr>
          <p:cNvPr id="10" name="Rectangle 9"/>
          <p:cNvSpPr/>
          <p:nvPr/>
        </p:nvSpPr>
        <p:spPr>
          <a:xfrm>
            <a:off x="726876" y="2880253"/>
            <a:ext cx="5165160" cy="307777"/>
          </a:xfrm>
          <a:prstGeom prst="rect">
            <a:avLst/>
          </a:prstGeom>
        </p:spPr>
        <p:txBody>
          <a:bodyPr wrap="square">
            <a:spAutoFit/>
          </a:bodyPr>
          <a:lstStyle/>
          <a:p>
            <a:pPr marL="0" lvl="0" indent="0" algn="just">
              <a:spcAft>
                <a:spcPts val="1000"/>
              </a:spcAft>
            </a:pPr>
            <a:r>
              <a:rPr lang="en-US" b="1" dirty="0">
                <a:solidFill>
                  <a:srgbClr val="445A77"/>
                </a:solidFill>
                <a:latin typeface="Albert Sans" panose="020B0604020202020204" charset="0"/>
              </a:rPr>
              <a:t>Supervised Learning </a:t>
            </a:r>
            <a:r>
              <a:rPr lang="en-US" dirty="0" err="1">
                <a:solidFill>
                  <a:srgbClr val="445A77"/>
                </a:solidFill>
              </a:rPr>
              <a:t>còn</a:t>
            </a:r>
            <a:r>
              <a:rPr lang="en-US" dirty="0">
                <a:solidFill>
                  <a:srgbClr val="445A77"/>
                </a:solidFill>
              </a:rPr>
              <a:t> </a:t>
            </a:r>
            <a:r>
              <a:rPr lang="en-US" dirty="0" err="1">
                <a:solidFill>
                  <a:srgbClr val="445A77"/>
                </a:solidFill>
              </a:rPr>
              <a:t>được</a:t>
            </a:r>
            <a:r>
              <a:rPr lang="en-US" dirty="0">
                <a:solidFill>
                  <a:srgbClr val="445A77"/>
                </a:solidFill>
              </a:rPr>
              <a:t> chia </a:t>
            </a:r>
            <a:r>
              <a:rPr lang="en-US" dirty="0" err="1">
                <a:solidFill>
                  <a:srgbClr val="445A77"/>
                </a:solidFill>
              </a:rPr>
              <a:t>nhỏ</a:t>
            </a:r>
            <a:r>
              <a:rPr lang="en-US" dirty="0">
                <a:solidFill>
                  <a:srgbClr val="445A77"/>
                </a:solidFill>
              </a:rPr>
              <a:t> </a:t>
            </a:r>
            <a:r>
              <a:rPr lang="en-US" dirty="0" err="1">
                <a:solidFill>
                  <a:srgbClr val="445A77"/>
                </a:solidFill>
              </a:rPr>
              <a:t>thành</a:t>
            </a:r>
            <a:r>
              <a:rPr lang="en-US" dirty="0">
                <a:solidFill>
                  <a:srgbClr val="445A77"/>
                </a:solidFill>
              </a:rPr>
              <a:t>: </a:t>
            </a:r>
            <a:endParaRPr lang="en-US" dirty="0">
              <a:solidFill>
                <a:srgbClr val="445A77"/>
              </a:solidFill>
              <a:latin typeface="Albert Sans" panose="020B0604020202020204" charset="0"/>
            </a:endParaRPr>
          </a:p>
        </p:txBody>
      </p:sp>
      <p:sp>
        <p:nvSpPr>
          <p:cNvPr id="5" name="Rectangle 4"/>
          <p:cNvSpPr/>
          <p:nvPr/>
        </p:nvSpPr>
        <p:spPr>
          <a:xfrm>
            <a:off x="1134406" y="3188030"/>
            <a:ext cx="4572000" cy="1046440"/>
          </a:xfrm>
          <a:prstGeom prst="rect">
            <a:avLst/>
          </a:prstGeom>
        </p:spPr>
        <p:txBody>
          <a:bodyPr>
            <a:spAutoFit/>
          </a:bodyPr>
          <a:lstStyle/>
          <a:p>
            <a:pPr algn="just" fontAlgn="base"/>
            <a:r>
              <a:rPr lang="en-US" dirty="0">
                <a:solidFill>
                  <a:srgbClr val="309985"/>
                </a:solidFill>
                <a:latin typeface="Albert Sans" panose="020B0604020202020204" charset="0"/>
              </a:rPr>
              <a:t>K-nearest neighbors</a:t>
            </a:r>
          </a:p>
          <a:p>
            <a:pPr algn="just" fontAlgn="base"/>
            <a:r>
              <a:rPr lang="en-US" dirty="0">
                <a:solidFill>
                  <a:srgbClr val="309985"/>
                </a:solidFill>
                <a:latin typeface="Albert Sans" panose="020B0604020202020204" charset="0"/>
              </a:rPr>
              <a:t>Decision trees</a:t>
            </a:r>
          </a:p>
          <a:p>
            <a:pPr algn="just" fontAlgn="base"/>
            <a:r>
              <a:rPr lang="en-US" dirty="0">
                <a:solidFill>
                  <a:srgbClr val="309985"/>
                </a:solidFill>
                <a:latin typeface="Albert Sans" panose="020B0604020202020204" charset="0"/>
              </a:rPr>
              <a:t>Naive Bayes Classifier </a:t>
            </a:r>
          </a:p>
          <a:p>
            <a:pPr algn="just" fontAlgn="base"/>
            <a:r>
              <a:rPr lang="en-US" sz="2000" dirty="0">
                <a:solidFill>
                  <a:srgbClr val="309985"/>
                </a:solidFill>
                <a:latin typeface="Albert Sans" panose="020B0604020202020204" charset="0"/>
              </a:rPr>
              <a:t>…</a:t>
            </a:r>
          </a:p>
        </p:txBody>
      </p:sp>
      <p:pic>
        <p:nvPicPr>
          <p:cNvPr id="8" name="Picture 7"/>
          <p:cNvPicPr>
            <a:picLocks noChangeAspect="1"/>
          </p:cNvPicPr>
          <p:nvPr/>
        </p:nvPicPr>
        <p:blipFill>
          <a:blip r:embed="rId3"/>
          <a:stretch>
            <a:fillRect/>
          </a:stretch>
        </p:blipFill>
        <p:spPr>
          <a:xfrm>
            <a:off x="5391232" y="2175985"/>
            <a:ext cx="3392158" cy="3159161"/>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5"/>
          <p:cNvSpPr txBox="1">
            <a:spLocks noGrp="1"/>
          </p:cNvSpPr>
          <p:nvPr>
            <p:ph type="title" idx="2"/>
          </p:nvPr>
        </p:nvSpPr>
        <p:spPr>
          <a:xfrm>
            <a:off x="3725374" y="1282725"/>
            <a:ext cx="16521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02</a:t>
            </a:r>
            <a:endParaRPr sz="5400" dirty="0"/>
          </a:p>
        </p:txBody>
      </p:sp>
      <p:sp>
        <p:nvSpPr>
          <p:cNvPr id="404" name="Google Shape;404;p35"/>
          <p:cNvSpPr txBox="1">
            <a:spLocks noGrp="1"/>
          </p:cNvSpPr>
          <p:nvPr>
            <p:ph type="title"/>
          </p:nvPr>
        </p:nvSpPr>
        <p:spPr>
          <a:xfrm>
            <a:off x="1295251" y="2198625"/>
            <a:ext cx="6770237" cy="15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k–Nearest Neighbors</a:t>
            </a:r>
            <a:endParaRPr dirty="0"/>
          </a:p>
        </p:txBody>
      </p:sp>
      <p:sp>
        <p:nvSpPr>
          <p:cNvPr id="405" name="Google Shape;405;p35"/>
          <p:cNvSpPr/>
          <p:nvPr/>
        </p:nvSpPr>
        <p:spPr>
          <a:xfrm>
            <a:off x="8263950" y="37649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815100" y="852100"/>
            <a:ext cx="812402" cy="555675"/>
            <a:chOff x="815100" y="852100"/>
            <a:chExt cx="812402" cy="555675"/>
          </a:xfrm>
        </p:grpSpPr>
        <p:sp>
          <p:nvSpPr>
            <p:cNvPr id="407" name="Google Shape;407;p35"/>
            <p:cNvSpPr/>
            <p:nvPr/>
          </p:nvSpPr>
          <p:spPr>
            <a:xfrm flipH="1">
              <a:off x="963000" y="13409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815100" y="852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38117" y="21918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Khái niệm</a:t>
            </a:r>
            <a:endParaRPr sz="2800" dirty="0">
              <a:effectLst>
                <a:outerShdw blurRad="38100" dist="38100" dir="2700000" algn="tl">
                  <a:srgbClr val="000000">
                    <a:alpha val="43137"/>
                  </a:srgbClr>
                </a:outerShdw>
              </a:effectLst>
            </a:endParaRPr>
          </a:p>
        </p:txBody>
      </p:sp>
      <p:sp>
        <p:nvSpPr>
          <p:cNvPr id="416" name="Google Shape;416;p36"/>
          <p:cNvSpPr txBox="1">
            <a:spLocks noGrp="1"/>
          </p:cNvSpPr>
          <p:nvPr>
            <p:ph type="subTitle" idx="2"/>
          </p:nvPr>
        </p:nvSpPr>
        <p:spPr>
          <a:xfrm>
            <a:off x="926565" y="995377"/>
            <a:ext cx="2941200" cy="1954299"/>
          </a:xfrm>
          <a:prstGeom prst="rect">
            <a:avLst/>
          </a:prstGeom>
        </p:spPr>
        <p:txBody>
          <a:bodyPr spcFirstLastPara="1" wrap="square" lIns="91425" tIns="91425" rIns="91425" bIns="91425" anchor="t" anchorCtr="0">
            <a:noAutofit/>
          </a:bodyPr>
          <a:lstStyle/>
          <a:p>
            <a:pPr marL="0" lvl="0" indent="0" algn="just"/>
            <a:r>
              <a:rPr lang="vi-VN" dirty="0"/>
              <a:t>KNN là một trong những thuật toán phân loại và hồi quy đơn giản và phổ biến nhất được sử dụng trong học máy hiện nay. Nó hoạt động dựa trên giả định rằng các điểm tương tự nhau có thể được tìm thấy gần nhau</a:t>
            </a:r>
            <a:r>
              <a:rPr lang="en-US" dirty="0"/>
              <a:t>.</a:t>
            </a:r>
            <a:endParaRPr dirty="0"/>
          </a:p>
        </p:txBody>
      </p:sp>
      <p:sp>
        <p:nvSpPr>
          <p:cNvPr id="417" name="Google Shape;417;p36"/>
          <p:cNvSpPr txBox="1">
            <a:spLocks noGrp="1"/>
          </p:cNvSpPr>
          <p:nvPr>
            <p:ph type="subTitle" idx="1"/>
          </p:nvPr>
        </p:nvSpPr>
        <p:spPr>
          <a:xfrm>
            <a:off x="4836089" y="995377"/>
            <a:ext cx="2941200" cy="2160333"/>
          </a:xfrm>
          <a:prstGeom prst="rect">
            <a:avLst/>
          </a:prstGeom>
        </p:spPr>
        <p:txBody>
          <a:bodyPr spcFirstLastPara="1" wrap="square" lIns="91425" tIns="91425" rIns="91425" bIns="91425" anchor="t" anchorCtr="0">
            <a:noAutofit/>
          </a:bodyPr>
          <a:lstStyle/>
          <a:p>
            <a:pPr marL="0" lvl="0" indent="0" algn="just"/>
            <a:r>
              <a:rPr lang="vi-VN" dirty="0"/>
              <a:t>KNN cũng là một phần của các mô hình “lazy learning”, có nghĩa là nó chỉ lưu trữ tập dữ liệu huấn luyện thay vì trải qua một giai đoạn huấn luyện. Tất cả các tính toán đều xảy ra khi một phân loại hoặc dự đoán đang được thực hiện</a:t>
            </a:r>
            <a:r>
              <a:rPr lang="en-US" dirty="0"/>
              <a:t>.</a:t>
            </a:r>
            <a:endParaRPr dirty="0"/>
          </a:p>
        </p:txBody>
      </p:sp>
      <p:grpSp>
        <p:nvGrpSpPr>
          <p:cNvPr id="419" name="Google Shape;419;p36"/>
          <p:cNvGrpSpPr/>
          <p:nvPr/>
        </p:nvGrpSpPr>
        <p:grpSpPr>
          <a:xfrm>
            <a:off x="181594" y="4195853"/>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571900" y="3319133"/>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7049715" y="-298161"/>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Ý tưởng của KNN</a:t>
            </a:r>
            <a:endParaRPr sz="2800" dirty="0">
              <a:effectLst>
                <a:outerShdw blurRad="38100" dist="38100" dir="2700000" algn="tl">
                  <a:srgbClr val="000000">
                    <a:alpha val="43137"/>
                  </a:srgbClr>
                </a:outerShdw>
              </a:effectLst>
            </a:endParaRPr>
          </a:p>
        </p:txBody>
      </p:sp>
      <p:sp>
        <p:nvSpPr>
          <p:cNvPr id="416" name="Google Shape;416;p36"/>
          <p:cNvSpPr txBox="1">
            <a:spLocks noGrp="1"/>
          </p:cNvSpPr>
          <p:nvPr>
            <p:ph type="subTitle" idx="2"/>
          </p:nvPr>
        </p:nvSpPr>
        <p:spPr>
          <a:xfrm>
            <a:off x="588785" y="912739"/>
            <a:ext cx="4868400" cy="1699831"/>
          </a:xfrm>
          <a:prstGeom prst="rect">
            <a:avLst/>
          </a:prstGeom>
        </p:spPr>
        <p:txBody>
          <a:bodyPr spcFirstLastPara="1" wrap="square" lIns="91425" tIns="91425" rIns="91425" bIns="91425" anchor="t" anchorCtr="0">
            <a:noAutofit/>
          </a:bodyPr>
          <a:lstStyle/>
          <a:p>
            <a:pPr marL="117475" indent="0" algn="just"/>
            <a:r>
              <a:rPr lang="vi-VN" dirty="0"/>
              <a:t>Nếu 1 điểm dữ liệu bất kì (A) nằm trong 1 tập dữ liệu (B) hoặc A nằm gần các điểm của B hơn các điểm thuộc tập dữ liệu khác ( C ) thì ta có thể nói rằng là A thuộc B và A có đầy đủ đặc điểm của B .</a:t>
            </a:r>
            <a:endParaRPr lang="en-US" dirty="0"/>
          </a:p>
          <a:p>
            <a:pPr marL="117475" indent="0" algn="just"/>
            <a:r>
              <a:rPr lang="vi-VN" dirty="0"/>
              <a:t>Tuy nhiên trong 1 vài trường hợp, yếu tố k sẽ quyết định A thuộc B hay không. </a:t>
            </a:r>
            <a:endParaRPr lang="vi-VN" sz="1600" dirty="0"/>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5512575" y="1043870"/>
            <a:ext cx="3361271" cy="3593543"/>
            <a:chOff x="5653383" y="896549"/>
            <a:chExt cx="3361271" cy="3593543"/>
          </a:xfrm>
        </p:grpSpPr>
        <p:sp>
          <p:nvSpPr>
            <p:cNvPr id="3" name="Oval 2"/>
            <p:cNvSpPr/>
            <p:nvPr/>
          </p:nvSpPr>
          <p:spPr>
            <a:xfrm>
              <a:off x="6011259" y="1136365"/>
              <a:ext cx="2696388" cy="269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36"/>
            <p:cNvSpPr/>
            <p:nvPr/>
          </p:nvSpPr>
          <p:spPr>
            <a:xfrm>
              <a:off x="8866754" y="4342192"/>
              <a:ext cx="147900" cy="1479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1026" name="Picture 2" descr="https://lh7-us.googleusercontent.com/7SvmUIw8q3nUNH7SCOkaLOe1my9kWJFXchIG6Xkr1VVNHhYJFMX3Tnsv2_RRMiRyzs4KfEx4gtCENmGmp8PShR7OOsbZVzybhEDVAsh_-vRli3ny94YSZS5quAOBM_1m38_ghjtZc7qHg5Y68MH8m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7719" y1="29377" x2="37719" y2="29377"/>
                          <a14:foregroundMark x1="32749" y1="36795" x2="32749" y2="36795"/>
                          <a14:foregroundMark x1="47661" y1="21365" x2="47661" y2="21365"/>
                          <a14:foregroundMark x1="48246" y1="30564" x2="48246" y2="30564"/>
                          <a14:foregroundMark x1="57310" y1="26113" x2="57310" y2="26113"/>
                          <a14:foregroundMark x1="65497" y1="45401" x2="65497" y2="45401"/>
                          <a14:foregroundMark x1="67836" y1="40059" x2="67836" y2="40059"/>
                          <a14:foregroundMark x1="65789" y1="24926" x2="65789" y2="24926"/>
                          <a14:foregroundMark x1="56433" y1="41840" x2="56433" y2="41840"/>
                          <a14:foregroundMark x1="41520" y1="42730" x2="41520" y2="42730"/>
                          <a14:foregroundMark x1="36550" y1="44214" x2="36550" y2="44214"/>
                          <a14:foregroundMark x1="25439" y1="48665" x2="25439" y2="48665"/>
                          <a14:foregroundMark x1="35965" y1="52819" x2="35965" y2="52819"/>
                          <a14:foregroundMark x1="33333" y1="62315" x2="33333" y2="62315"/>
                          <a14:foregroundMark x1="44444" y1="53709" x2="44444" y2="53709"/>
                          <a14:foregroundMark x1="49708" y1="64688" x2="49708" y2="64688"/>
                          <a14:foregroundMark x1="59357" y1="72997" x2="59357" y2="72997"/>
                          <a14:foregroundMark x1="65789" y1="63205" x2="65789" y2="63205"/>
                          <a14:foregroundMark x1="69006" y1="53412" x2="69006" y2="53412"/>
                          <a14:foregroundMark x1="80994" y1="44807" x2="80994" y2="44807"/>
                          <a14:backgroundMark x1="28363" y1="35608" x2="28363" y2="35608"/>
                          <a14:backgroundMark x1="26023" y1="27596" x2="20760" y2="39169"/>
                        </a14:backgroundRemoval>
                      </a14:imgEffect>
                    </a14:imgLayer>
                  </a14:imgProps>
                </a:ext>
                <a:ext uri="{28A0092B-C50C-407E-A947-70E740481C1C}">
                  <a14:useLocalDpi xmlns:a14="http://schemas.microsoft.com/office/drawing/2010/main" val="0"/>
                </a:ext>
              </a:extLst>
            </a:blip>
            <a:srcRect/>
            <a:stretch>
              <a:fillRect/>
            </a:stretch>
          </p:blipFill>
          <p:spPr bwMode="auto">
            <a:xfrm>
              <a:off x="5653383" y="896549"/>
              <a:ext cx="3257550" cy="3209926"/>
            </a:xfrm>
            <a:prstGeom prst="rect">
              <a:avLst/>
            </a:prstGeom>
            <a:noFill/>
            <a:ln>
              <a:noFill/>
            </a:ln>
          </p:spPr>
        </p:pic>
      </p:grpSp>
      <p:sp>
        <p:nvSpPr>
          <p:cNvPr id="14" name="Google Shape;416;p36"/>
          <p:cNvSpPr txBox="1">
            <a:spLocks noGrp="1"/>
          </p:cNvSpPr>
          <p:nvPr>
            <p:ph type="subTitle" idx="2"/>
          </p:nvPr>
        </p:nvSpPr>
        <p:spPr>
          <a:xfrm>
            <a:off x="612934" y="2561044"/>
            <a:ext cx="4868400" cy="1231972"/>
          </a:xfrm>
          <a:prstGeom prst="rect">
            <a:avLst/>
          </a:prstGeom>
        </p:spPr>
        <p:txBody>
          <a:bodyPr spcFirstLastPara="1" wrap="square" lIns="91425" tIns="91425" rIns="91425" bIns="91425" anchor="t" anchorCtr="0">
            <a:noAutofit/>
          </a:bodyPr>
          <a:lstStyle/>
          <a:p>
            <a:pPr marL="117475" indent="0" algn="just"/>
            <a:r>
              <a:rPr lang="vi-VN" dirty="0"/>
              <a:t>Ví dụ : C</a:t>
            </a:r>
            <a:r>
              <a:rPr lang="en-US" dirty="0"/>
              <a:t>ho</a:t>
            </a:r>
            <a:r>
              <a:rPr lang="vi-VN" dirty="0"/>
              <a:t> 1 tập dữ liệu như hình </a:t>
            </a:r>
            <a:r>
              <a:rPr lang="en-US" dirty="0" err="1"/>
              <a:t>bên</a:t>
            </a:r>
            <a:r>
              <a:rPr lang="vi-VN" dirty="0"/>
              <a:t> bao gồm 2 tập dữ liệu</a:t>
            </a:r>
            <a:r>
              <a:rPr lang="en-US" dirty="0"/>
              <a:t>:</a:t>
            </a:r>
            <a:r>
              <a:rPr lang="vi-VN" dirty="0"/>
              <a:t> hình  tròn màu cam và hình vuông màu xanh. Trong tập dữ liệu xuất hiện 3 hình tam giác khác màu ( tím, đỏ, đen ).</a:t>
            </a:r>
            <a:r>
              <a:rPr lang="vi-VN" sz="1500" dirty="0"/>
              <a:t> </a:t>
            </a:r>
          </a:p>
          <a:p>
            <a:endParaRPr sz="1600" dirty="0"/>
          </a:p>
        </p:txBody>
      </p:sp>
    </p:spTree>
    <p:extLst>
      <p:ext uri="{BB962C8B-B14F-4D97-AF65-F5344CB8AC3E}">
        <p14:creationId xmlns:p14="http://schemas.microsoft.com/office/powerpoint/2010/main" val="5886239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71907" y="2265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effectLst>
                  <a:outerShdw blurRad="38100" dist="38100" dir="2700000" algn="tl">
                    <a:srgbClr val="000000">
                      <a:alpha val="43137"/>
                    </a:srgbClr>
                  </a:outerShdw>
                </a:effectLst>
              </a:rPr>
              <a:t>Phân tích ví dụ</a:t>
            </a:r>
            <a:endParaRPr sz="2800" dirty="0">
              <a:effectLst>
                <a:outerShdw blurRad="38100" dist="38100" dir="2700000" algn="tl">
                  <a:srgbClr val="000000">
                    <a:alpha val="43137"/>
                  </a:srgbClr>
                </a:outerShdw>
              </a:effectLst>
            </a:endParaRPr>
          </a:p>
        </p:txBody>
      </p:sp>
      <p:grpSp>
        <p:nvGrpSpPr>
          <p:cNvPr id="419" name="Google Shape;419;p36"/>
          <p:cNvGrpSpPr/>
          <p:nvPr/>
        </p:nvGrpSpPr>
        <p:grpSpPr>
          <a:xfrm>
            <a:off x="121723" y="4457110"/>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6"/>
          <p:cNvSpPr/>
          <p:nvPr/>
        </p:nvSpPr>
        <p:spPr>
          <a:xfrm rot="-10081977">
            <a:off x="7326775" y="-979905"/>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p:cNvSpPr/>
          <p:nvPr/>
        </p:nvSpPr>
        <p:spPr>
          <a:xfrm>
            <a:off x="712964" y="1039098"/>
            <a:ext cx="2696388" cy="269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36"/>
          <p:cNvSpPr/>
          <p:nvPr/>
        </p:nvSpPr>
        <p:spPr>
          <a:xfrm>
            <a:off x="2168752" y="4773322"/>
            <a:ext cx="147900" cy="1479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1026" name="Picture 2" descr="https://lh7-us.googleusercontent.com/7SvmUIw8q3nUNH7SCOkaLOe1my9kWJFXchIG6Xkr1VVNHhYJFMX3Tnsv2_RRMiRyzs4KfEx4gtCENmGmp8PShR7OOsbZVzybhEDVAsh_-vRli3ny94YSZS5quAOBM_1m38_ghjtZc7qHg5Y68MH8m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7719" y1="29377" x2="37719" y2="29377"/>
                        <a14:foregroundMark x1="32749" y1="36795" x2="32749" y2="36795"/>
                        <a14:foregroundMark x1="47661" y1="21365" x2="47661" y2="21365"/>
                        <a14:foregroundMark x1="48246" y1="30564" x2="48246" y2="30564"/>
                        <a14:foregroundMark x1="57310" y1="26113" x2="57310" y2="26113"/>
                        <a14:foregroundMark x1="65497" y1="45401" x2="65497" y2="45401"/>
                        <a14:foregroundMark x1="67836" y1="40059" x2="67836" y2="40059"/>
                        <a14:foregroundMark x1="65789" y1="24926" x2="65789" y2="24926"/>
                        <a14:foregroundMark x1="56433" y1="41840" x2="56433" y2="41840"/>
                        <a14:foregroundMark x1="41520" y1="42730" x2="41520" y2="42730"/>
                        <a14:foregroundMark x1="36550" y1="44214" x2="36550" y2="44214"/>
                        <a14:foregroundMark x1="25439" y1="48665" x2="25439" y2="48665"/>
                        <a14:foregroundMark x1="35965" y1="52819" x2="35965" y2="52819"/>
                        <a14:foregroundMark x1="33333" y1="62315" x2="33333" y2="62315"/>
                        <a14:foregroundMark x1="44444" y1="53709" x2="44444" y2="53709"/>
                        <a14:foregroundMark x1="49708" y1="64688" x2="49708" y2="64688"/>
                        <a14:foregroundMark x1="59357" y1="72997" x2="59357" y2="72997"/>
                        <a14:foregroundMark x1="65789" y1="63205" x2="65789" y2="63205"/>
                        <a14:foregroundMark x1="69006" y1="53412" x2="69006" y2="53412"/>
                        <a14:foregroundMark x1="80994" y1="44807" x2="80994" y2="44807"/>
                        <a14:backgroundMark x1="28363" y1="35608" x2="28363" y2="35608"/>
                        <a14:backgroundMark x1="26023" y1="27596" x2="20760" y2="39169"/>
                      </a14:backgroundRemoval>
                    </a14:imgEffect>
                  </a14:imgLayer>
                </a14:imgProps>
              </a:ext>
              <a:ext uri="{28A0092B-C50C-407E-A947-70E740481C1C}">
                <a14:useLocalDpi xmlns:a14="http://schemas.microsoft.com/office/drawing/2010/main" val="0"/>
              </a:ext>
            </a:extLst>
          </a:blip>
          <a:srcRect/>
          <a:stretch>
            <a:fillRect/>
          </a:stretch>
        </p:blipFill>
        <p:spPr bwMode="auto">
          <a:xfrm>
            <a:off x="355088" y="799282"/>
            <a:ext cx="3257550" cy="3209926"/>
          </a:xfrm>
          <a:prstGeom prst="rect">
            <a:avLst/>
          </a:prstGeom>
          <a:noFill/>
          <a:ln>
            <a:noFill/>
          </a:ln>
        </p:spPr>
      </p:pic>
      <p:sp>
        <p:nvSpPr>
          <p:cNvPr id="2" name="Subtitle 1"/>
          <p:cNvSpPr>
            <a:spLocks noGrp="1"/>
          </p:cNvSpPr>
          <p:nvPr>
            <p:ph type="subTitle" idx="2"/>
          </p:nvPr>
        </p:nvSpPr>
        <p:spPr>
          <a:xfrm>
            <a:off x="3767228" y="799282"/>
            <a:ext cx="4661752" cy="1453800"/>
          </a:xfrm>
        </p:spPr>
        <p:txBody>
          <a:bodyPr/>
          <a:lstStyle/>
          <a:p>
            <a:pPr marL="117475" indent="0" algn="just"/>
            <a:r>
              <a:rPr lang="vi-VN" dirty="0"/>
              <a:t>Từ ý tưởng ở trên, ta thấy tam giác màu đen thuộc về</a:t>
            </a:r>
            <a:r>
              <a:rPr lang="en-US" dirty="0"/>
              <a:t> </a:t>
            </a:r>
            <a:r>
              <a:rPr lang="vi-VN" dirty="0"/>
              <a:t>tập dữ liệu hình vuông màu xanh. Tam giác màu tím thuộc về tập dữ liệu hình tròn màu cam </a:t>
            </a:r>
          </a:p>
          <a:p>
            <a:br>
              <a:rPr lang="vi-VN" dirty="0"/>
            </a:br>
            <a:endParaRPr lang="en-US" dirty="0"/>
          </a:p>
        </p:txBody>
      </p:sp>
      <p:sp>
        <p:nvSpPr>
          <p:cNvPr id="5" name="Rectangle 4"/>
          <p:cNvSpPr/>
          <p:nvPr/>
        </p:nvSpPr>
        <p:spPr>
          <a:xfrm>
            <a:off x="3888011" y="1713546"/>
            <a:ext cx="4472217" cy="954107"/>
          </a:xfrm>
          <a:prstGeom prst="rect">
            <a:avLst/>
          </a:prstGeom>
        </p:spPr>
        <p:txBody>
          <a:bodyPr wrap="square">
            <a:spAutoFit/>
          </a:bodyPr>
          <a:lstStyle/>
          <a:p>
            <a:pPr algn="just"/>
            <a:r>
              <a:rPr lang="en-US" dirty="0" err="1">
                <a:solidFill>
                  <a:srgbClr val="09264D"/>
                </a:solidFill>
                <a:latin typeface="Albert Sans" panose="020B0604020202020204" charset="0"/>
              </a:rPr>
              <a:t>Để</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xác</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định</a:t>
            </a:r>
            <a:r>
              <a:rPr lang="en-US" dirty="0">
                <a:solidFill>
                  <a:srgbClr val="09264D"/>
                </a:solidFill>
                <a:latin typeface="Albert Sans" panose="020B0604020202020204" charset="0"/>
              </a:rPr>
              <a:t> tam </a:t>
            </a:r>
            <a:r>
              <a:rPr lang="en-US" dirty="0" err="1">
                <a:solidFill>
                  <a:srgbClr val="09264D"/>
                </a:solidFill>
                <a:latin typeface="Albert Sans" panose="020B0604020202020204" charset="0"/>
              </a:rPr>
              <a:t>giác</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màu</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đỏ</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thuộc</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loại</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dữ</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liệu</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nào</a:t>
            </a:r>
            <a:r>
              <a:rPr lang="en-US" dirty="0">
                <a:solidFill>
                  <a:srgbClr val="09264D"/>
                </a:solidFill>
                <a:latin typeface="Albert Sans" panose="020B0604020202020204" charset="0"/>
              </a:rPr>
              <a:t>, ta </a:t>
            </a:r>
            <a:r>
              <a:rPr lang="en-US" dirty="0" err="1">
                <a:solidFill>
                  <a:srgbClr val="09264D"/>
                </a:solidFill>
                <a:latin typeface="Albert Sans" panose="020B0604020202020204" charset="0"/>
              </a:rPr>
              <a:t>cần</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xét</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đến</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giá</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trị</a:t>
            </a:r>
            <a:r>
              <a:rPr lang="en-US" dirty="0">
                <a:solidFill>
                  <a:srgbClr val="09264D"/>
                </a:solidFill>
                <a:latin typeface="Albert Sans" panose="020B0604020202020204" charset="0"/>
              </a:rPr>
              <a:t> </a:t>
            </a:r>
            <a:r>
              <a:rPr lang="en-US" dirty="0" err="1">
                <a:solidFill>
                  <a:srgbClr val="09264D"/>
                </a:solidFill>
                <a:latin typeface="Albert Sans" panose="020B0604020202020204" charset="0"/>
              </a:rPr>
              <a:t>của</a:t>
            </a:r>
            <a:r>
              <a:rPr lang="en-US" dirty="0">
                <a:solidFill>
                  <a:srgbClr val="09264D"/>
                </a:solidFill>
                <a:latin typeface="Albert Sans" panose="020B0604020202020204" charset="0"/>
              </a:rPr>
              <a:t> k. </a:t>
            </a:r>
          </a:p>
          <a:p>
            <a:br>
              <a:rPr lang="en-US" dirty="0"/>
            </a:br>
            <a:endParaRPr lang="en-US" dirty="0"/>
          </a:p>
        </p:txBody>
      </p:sp>
      <p:sp>
        <p:nvSpPr>
          <p:cNvPr id="14" name="Subtitle 1"/>
          <p:cNvSpPr>
            <a:spLocks noGrp="1"/>
          </p:cNvSpPr>
          <p:nvPr>
            <p:ph type="subTitle" idx="2"/>
          </p:nvPr>
        </p:nvSpPr>
        <p:spPr>
          <a:xfrm>
            <a:off x="3973849" y="2223070"/>
            <a:ext cx="4785140" cy="1957044"/>
          </a:xfrm>
        </p:spPr>
        <p:txBody>
          <a:bodyPr/>
          <a:lstStyle/>
          <a:p>
            <a:pPr marL="117475" indent="0" algn="just" fontAlgn="base"/>
            <a:r>
              <a:rPr lang="vi-VN" dirty="0"/>
              <a:t>Nếu k = 1 hoặc k = 2 thì tam giác màu đỏ có xu hướng thuộc về tập hình vuông màu xanh, do cả 2 trường hợp thì tam giác đỏ luôn gần với vuông màu xanh hơn là tròn cam </a:t>
            </a:r>
            <a:endParaRPr lang="en-US" dirty="0"/>
          </a:p>
          <a:p>
            <a:pPr marL="117475" indent="0" algn="just" fontAlgn="base"/>
            <a:r>
              <a:rPr lang="vi-VN" dirty="0"/>
              <a:t>Nếu k = 3 thì tam giác màu đỏ có xu hướng thuộc về </a:t>
            </a:r>
            <a:r>
              <a:rPr lang="en-US" dirty="0" err="1"/>
              <a:t>tập</a:t>
            </a:r>
            <a:r>
              <a:rPr lang="en-US" dirty="0"/>
              <a:t> </a:t>
            </a:r>
            <a:r>
              <a:rPr lang="vi-VN" dirty="0"/>
              <a:t>tròn cam do có 2 điểm tròn màu cam gần tam giác đỏ hơn là 1 hình vuông xanh </a:t>
            </a:r>
          </a:p>
          <a:p>
            <a:pPr marL="117475" indent="0"/>
            <a:br>
              <a:rPr lang="vi-VN" dirty="0"/>
            </a:br>
            <a:endParaRPr lang="en-US" dirty="0"/>
          </a:p>
        </p:txBody>
      </p:sp>
    </p:spTree>
    <p:extLst>
      <p:ext uri="{BB962C8B-B14F-4D97-AF65-F5344CB8AC3E}">
        <p14:creationId xmlns:p14="http://schemas.microsoft.com/office/powerpoint/2010/main" val="26703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gers: positive or negative? by Slidesgo">
  <a:themeElements>
    <a:clrScheme name="Simple Light">
      <a:dk1>
        <a:srgbClr val="09264D"/>
      </a:dk1>
      <a:lt1>
        <a:srgbClr val="F6F6F6"/>
      </a:lt1>
      <a:dk2>
        <a:srgbClr val="309985"/>
      </a:dk2>
      <a:lt2>
        <a:srgbClr val="D6E6EB"/>
      </a:lt2>
      <a:accent1>
        <a:srgbClr val="EC687C"/>
      </a:accent1>
      <a:accent2>
        <a:srgbClr val="FFCF06"/>
      </a:accent2>
      <a:accent3>
        <a:srgbClr val="57B8DA"/>
      </a:accent3>
      <a:accent4>
        <a:srgbClr val="FFFFFF"/>
      </a:accent4>
      <a:accent5>
        <a:srgbClr val="FFFFFF"/>
      </a:accent5>
      <a:accent6>
        <a:srgbClr val="FFFFFF"/>
      </a:accent6>
      <a:hlink>
        <a:srgbClr val="092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3135</Words>
  <Application>Microsoft Office PowerPoint</Application>
  <PresentationFormat>On-screen Show (16:9)</PresentationFormat>
  <Paragraphs>171</Paragraphs>
  <Slides>38</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Albert Sans</vt:lpstr>
      <vt:lpstr>Cambria</vt:lpstr>
      <vt:lpstr>Times New Roman</vt:lpstr>
      <vt:lpstr>Times</vt:lpstr>
      <vt:lpstr>Arial</vt:lpstr>
      <vt:lpstr>Manrope</vt:lpstr>
      <vt:lpstr>Cambria Math</vt:lpstr>
      <vt:lpstr>Georgia</vt:lpstr>
      <vt:lpstr>Arial Rounded MT Bold</vt:lpstr>
      <vt:lpstr>Calibri</vt:lpstr>
      <vt:lpstr>Manrope ExtraBold</vt:lpstr>
      <vt:lpstr>DM Sans</vt:lpstr>
      <vt:lpstr>Integers: positive or negative? by Slidesgo</vt:lpstr>
      <vt:lpstr>Machine Learning Models Supervised(Non-parametric)</vt:lpstr>
      <vt:lpstr>Nội dung</vt:lpstr>
      <vt:lpstr>01</vt:lpstr>
      <vt:lpstr>Khái niệm</vt:lpstr>
      <vt:lpstr>Phân loại</vt:lpstr>
      <vt:lpstr>02</vt:lpstr>
      <vt:lpstr>Khái niệm</vt:lpstr>
      <vt:lpstr>Ý tưởng của KNN</vt:lpstr>
      <vt:lpstr>Phân tích ví dụ</vt:lpstr>
      <vt:lpstr>Các bước của học máy trong KNN</vt:lpstr>
      <vt:lpstr>Các bước của học máy trong KNN</vt:lpstr>
      <vt:lpstr>Các bước của học máy trong KNN</vt:lpstr>
      <vt:lpstr>Chuẩn hóa dữ liệu</vt:lpstr>
      <vt:lpstr>Chuẩn hóa dữ liệu</vt:lpstr>
      <vt:lpstr>Độ chính xác kết quả của thuật toán</vt:lpstr>
      <vt:lpstr>Độ chính xác kết quả của thuật toán</vt:lpstr>
      <vt:lpstr>Độ chính xác kết quả của thuật toán</vt:lpstr>
      <vt:lpstr>Độ chính xác kết quả của thuật toán</vt:lpstr>
      <vt:lpstr>Độ chính xác kết quả của thuật toán</vt:lpstr>
      <vt:lpstr>Vấn đề thường gặp trong thuật toán KNN</vt:lpstr>
      <vt:lpstr>Vấn đề thường gặp trong thuật toán KNN</vt:lpstr>
      <vt:lpstr>03</vt:lpstr>
      <vt:lpstr>Khái niệm</vt:lpstr>
      <vt:lpstr>Sơ đồ minh họa</vt:lpstr>
      <vt:lpstr>Phân tích ví dụ</vt:lpstr>
      <vt:lpstr>Phân tích ví dụ</vt:lpstr>
      <vt:lpstr>Độ sâu tối đa:</vt:lpstr>
      <vt:lpstr>Điều khiển độ phức tạp của decision trees</vt:lpstr>
      <vt:lpstr>Ưu và nhược điểm</vt:lpstr>
      <vt:lpstr>Ưu và nhược điểm</vt:lpstr>
      <vt:lpstr>Ưu và nhược điểm </vt:lpstr>
      <vt:lpstr>Ưu và nhược điểm </vt:lpstr>
      <vt:lpstr>Hàm số entropy</vt:lpstr>
      <vt:lpstr>Hàm số entropy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dc:creator>
  <cp:lastModifiedBy>Nguyễn Ngọc Thái</cp:lastModifiedBy>
  <cp:revision>75</cp:revision>
  <dcterms:modified xsi:type="dcterms:W3CDTF">2024-05-17T01:08:07Z</dcterms:modified>
</cp:coreProperties>
</file>